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Lst>
  <p:sldSz cy="6858000" cx="12192000"/>
  <p:notesSz cx="6858000" cy="9144000"/>
  <p:embeddedFontLst>
    <p:embeddedFont>
      <p:font typeface="Roboto"/>
      <p:regular r:id="rId27"/>
      <p:bold r:id="rId28"/>
      <p:italic r:id="rId29"/>
      <p:boldItalic r:id="rId30"/>
    </p:embeddedFont>
    <p:embeddedFont>
      <p:font typeface="Lora"/>
      <p:regular r:id="rId31"/>
      <p:bold r:id="rId32"/>
      <p:italic r:id="rId33"/>
      <p:boldItalic r:id="rId34"/>
    </p:embeddedFont>
    <p:embeddedFont>
      <p:font typeface="Quattrocento Sans"/>
      <p:regular r:id="rId35"/>
      <p:bold r:id="rId36"/>
      <p:italic r:id="rId37"/>
      <p:boldItalic r:id="rId38"/>
    </p:embeddedFont>
    <p:embeddedFont>
      <p:font typeface="Roboto Light"/>
      <p:regular r:id="rId39"/>
      <p:bold r:id="rId40"/>
      <p:italic r:id="rId41"/>
      <p:boldItalic r:id="rId4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3840">
          <p15:clr>
            <a:srgbClr val="A4A3A4"/>
          </p15:clr>
        </p15:guide>
      </p15:sldGuideLst>
    </p:ext>
    <p:ext uri="GoogleSlidesCustomDataVersion2">
      <go:slidesCustomData xmlns:go="http://customooxmlschemas.google.com/" r:id="rId43" roundtripDataSignature="AMtx7mgLt/J92dFIMeNqOlfMVT0NywJK7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384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RobotoLight-bold.fntdata"/><Relationship Id="rId20" Type="http://schemas.openxmlformats.org/officeDocument/2006/relationships/slide" Target="slides/slide15.xml"/><Relationship Id="rId42" Type="http://schemas.openxmlformats.org/officeDocument/2006/relationships/font" Target="fonts/RobotoLight-boldItalic.fntdata"/><Relationship Id="rId41" Type="http://schemas.openxmlformats.org/officeDocument/2006/relationships/font" Target="fonts/RobotoLight-italic.fntdata"/><Relationship Id="rId22" Type="http://schemas.openxmlformats.org/officeDocument/2006/relationships/slide" Target="slides/slide17.xml"/><Relationship Id="rId21" Type="http://schemas.openxmlformats.org/officeDocument/2006/relationships/slide" Target="slides/slide16.xml"/><Relationship Id="rId43" Type="http://customschemas.google.com/relationships/presentationmetadata" Target="metadata"/><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font" Target="fonts/Roboto-bold.fntdata"/><Relationship Id="rId27" Type="http://schemas.openxmlformats.org/officeDocument/2006/relationships/font" Target="fonts/Roboto-regular.fntdata"/><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Roboto-italic.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Lora-regular.fntdata"/><Relationship Id="rId30" Type="http://schemas.openxmlformats.org/officeDocument/2006/relationships/font" Target="fonts/Roboto-boldItalic.fntdata"/><Relationship Id="rId11" Type="http://schemas.openxmlformats.org/officeDocument/2006/relationships/slide" Target="slides/slide6.xml"/><Relationship Id="rId33" Type="http://schemas.openxmlformats.org/officeDocument/2006/relationships/font" Target="fonts/Lora-italic.fntdata"/><Relationship Id="rId10" Type="http://schemas.openxmlformats.org/officeDocument/2006/relationships/slide" Target="slides/slide5.xml"/><Relationship Id="rId32" Type="http://schemas.openxmlformats.org/officeDocument/2006/relationships/font" Target="fonts/Lora-bold.fntdata"/><Relationship Id="rId13" Type="http://schemas.openxmlformats.org/officeDocument/2006/relationships/slide" Target="slides/slide8.xml"/><Relationship Id="rId35" Type="http://schemas.openxmlformats.org/officeDocument/2006/relationships/font" Target="fonts/QuattrocentoSans-regular.fntdata"/><Relationship Id="rId12" Type="http://schemas.openxmlformats.org/officeDocument/2006/relationships/slide" Target="slides/slide7.xml"/><Relationship Id="rId34" Type="http://schemas.openxmlformats.org/officeDocument/2006/relationships/font" Target="fonts/Lora-boldItalic.fntdata"/><Relationship Id="rId15" Type="http://schemas.openxmlformats.org/officeDocument/2006/relationships/slide" Target="slides/slide10.xml"/><Relationship Id="rId37" Type="http://schemas.openxmlformats.org/officeDocument/2006/relationships/font" Target="fonts/QuattrocentoSans-italic.fntdata"/><Relationship Id="rId14" Type="http://schemas.openxmlformats.org/officeDocument/2006/relationships/slide" Target="slides/slide9.xml"/><Relationship Id="rId36" Type="http://schemas.openxmlformats.org/officeDocument/2006/relationships/font" Target="fonts/QuattrocentoSans-bold.fntdata"/><Relationship Id="rId17" Type="http://schemas.openxmlformats.org/officeDocument/2006/relationships/slide" Target="slides/slide12.xml"/><Relationship Id="rId39" Type="http://schemas.openxmlformats.org/officeDocument/2006/relationships/font" Target="fonts/RobotoLight-regular.fntdata"/><Relationship Id="rId16" Type="http://schemas.openxmlformats.org/officeDocument/2006/relationships/slide" Target="slides/slide11.xml"/><Relationship Id="rId38" Type="http://schemas.openxmlformats.org/officeDocument/2006/relationships/font" Target="fonts/QuattrocentoSans-boldItalic.fntdata"/><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6" name="Google Shape;106;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07" name="Google Shape;107;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8" name="Shape 188"/>
        <p:cNvGrpSpPr/>
        <p:nvPr/>
      </p:nvGrpSpPr>
      <p:grpSpPr>
        <a:xfrm>
          <a:off x="0" y="0"/>
          <a:ext cx="0" cy="0"/>
          <a:chOff x="0" y="0"/>
          <a:chExt cx="0" cy="0"/>
        </a:xfrm>
      </p:grpSpPr>
      <p:sp>
        <p:nvSpPr>
          <p:cNvPr id="189" name="Google Shape;189;p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90" name="Google Shape;190;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 name="Shape 197"/>
        <p:cNvGrpSpPr/>
        <p:nvPr/>
      </p:nvGrpSpPr>
      <p:grpSpPr>
        <a:xfrm>
          <a:off x="0" y="0"/>
          <a:ext cx="0" cy="0"/>
          <a:chOff x="0" y="0"/>
          <a:chExt cx="0" cy="0"/>
        </a:xfrm>
      </p:grpSpPr>
      <p:sp>
        <p:nvSpPr>
          <p:cNvPr id="198" name="Google Shape;198;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99" name="Google Shape;199;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6" name="Shape 206"/>
        <p:cNvGrpSpPr/>
        <p:nvPr/>
      </p:nvGrpSpPr>
      <p:grpSpPr>
        <a:xfrm>
          <a:off x="0" y="0"/>
          <a:ext cx="0" cy="0"/>
          <a:chOff x="0" y="0"/>
          <a:chExt cx="0" cy="0"/>
        </a:xfrm>
      </p:grpSpPr>
      <p:sp>
        <p:nvSpPr>
          <p:cNvPr id="207" name="Google Shape;207;p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08" name="Google Shape;208;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5" name="Shape 215"/>
        <p:cNvGrpSpPr/>
        <p:nvPr/>
      </p:nvGrpSpPr>
      <p:grpSpPr>
        <a:xfrm>
          <a:off x="0" y="0"/>
          <a:ext cx="0" cy="0"/>
          <a:chOff x="0" y="0"/>
          <a:chExt cx="0" cy="0"/>
        </a:xfrm>
      </p:grpSpPr>
      <p:sp>
        <p:nvSpPr>
          <p:cNvPr id="216" name="Google Shape;216;p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17" name="Google Shape;217;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3" name="Shape 223"/>
        <p:cNvGrpSpPr/>
        <p:nvPr/>
      </p:nvGrpSpPr>
      <p:grpSpPr>
        <a:xfrm>
          <a:off x="0" y="0"/>
          <a:ext cx="0" cy="0"/>
          <a:chOff x="0" y="0"/>
          <a:chExt cx="0" cy="0"/>
        </a:xfrm>
      </p:grpSpPr>
      <p:sp>
        <p:nvSpPr>
          <p:cNvPr id="224" name="Google Shape;224;p1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25" name="Google Shape;225;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3" name="Shape 233"/>
        <p:cNvGrpSpPr/>
        <p:nvPr/>
      </p:nvGrpSpPr>
      <p:grpSpPr>
        <a:xfrm>
          <a:off x="0" y="0"/>
          <a:ext cx="0" cy="0"/>
          <a:chOff x="0" y="0"/>
          <a:chExt cx="0" cy="0"/>
        </a:xfrm>
      </p:grpSpPr>
      <p:sp>
        <p:nvSpPr>
          <p:cNvPr id="234" name="Google Shape;234;p1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35" name="Google Shape;235;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2" name="Shape 242"/>
        <p:cNvGrpSpPr/>
        <p:nvPr/>
      </p:nvGrpSpPr>
      <p:grpSpPr>
        <a:xfrm>
          <a:off x="0" y="0"/>
          <a:ext cx="0" cy="0"/>
          <a:chOff x="0" y="0"/>
          <a:chExt cx="0" cy="0"/>
        </a:xfrm>
      </p:grpSpPr>
      <p:sp>
        <p:nvSpPr>
          <p:cNvPr id="243" name="Google Shape;243;p1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44" name="Google Shape;244;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2" name="Shape 252"/>
        <p:cNvGrpSpPr/>
        <p:nvPr/>
      </p:nvGrpSpPr>
      <p:grpSpPr>
        <a:xfrm>
          <a:off x="0" y="0"/>
          <a:ext cx="0" cy="0"/>
          <a:chOff x="0" y="0"/>
          <a:chExt cx="0" cy="0"/>
        </a:xfrm>
      </p:grpSpPr>
      <p:sp>
        <p:nvSpPr>
          <p:cNvPr id="253" name="Google Shape;253;p1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54" name="Google Shape;254;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1" name="Shape 261"/>
        <p:cNvGrpSpPr/>
        <p:nvPr/>
      </p:nvGrpSpPr>
      <p:grpSpPr>
        <a:xfrm>
          <a:off x="0" y="0"/>
          <a:ext cx="0" cy="0"/>
          <a:chOff x="0" y="0"/>
          <a:chExt cx="0" cy="0"/>
        </a:xfrm>
      </p:grpSpPr>
      <p:sp>
        <p:nvSpPr>
          <p:cNvPr id="262" name="Google Shape;262;p1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63" name="Google Shape;263;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0" name="Shape 270"/>
        <p:cNvGrpSpPr/>
        <p:nvPr/>
      </p:nvGrpSpPr>
      <p:grpSpPr>
        <a:xfrm>
          <a:off x="0" y="0"/>
          <a:ext cx="0" cy="0"/>
          <a:chOff x="0" y="0"/>
          <a:chExt cx="0" cy="0"/>
        </a:xfrm>
      </p:grpSpPr>
      <p:sp>
        <p:nvSpPr>
          <p:cNvPr id="271" name="Google Shape;271;p1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72" name="Google Shape;272;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15" name="Google Shape;115;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9" name="Shape 279"/>
        <p:cNvGrpSpPr/>
        <p:nvPr/>
      </p:nvGrpSpPr>
      <p:grpSpPr>
        <a:xfrm>
          <a:off x="0" y="0"/>
          <a:ext cx="0" cy="0"/>
          <a:chOff x="0" y="0"/>
          <a:chExt cx="0" cy="0"/>
        </a:xfrm>
      </p:grpSpPr>
      <p:sp>
        <p:nvSpPr>
          <p:cNvPr id="280" name="Google Shape;280;p2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81" name="Google Shape;281;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9" name="Shape 289"/>
        <p:cNvGrpSpPr/>
        <p:nvPr/>
      </p:nvGrpSpPr>
      <p:grpSpPr>
        <a:xfrm>
          <a:off x="0" y="0"/>
          <a:ext cx="0" cy="0"/>
          <a:chOff x="0" y="0"/>
          <a:chExt cx="0" cy="0"/>
        </a:xfrm>
      </p:grpSpPr>
      <p:sp>
        <p:nvSpPr>
          <p:cNvPr id="290" name="Google Shape;290;p2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91" name="Google Shape;291;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24" name="Google Shape;124;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33" name="Google Shape;133;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42" name="Google Shape;142;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53" name="Google Shape;153;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62" name="Google Shape;162;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 name="Shape 169"/>
        <p:cNvGrpSpPr/>
        <p:nvPr/>
      </p:nvGrpSpPr>
      <p:grpSpPr>
        <a:xfrm>
          <a:off x="0" y="0"/>
          <a:ext cx="0" cy="0"/>
          <a:chOff x="0" y="0"/>
          <a:chExt cx="0" cy="0"/>
        </a:xfrm>
      </p:grpSpPr>
      <p:sp>
        <p:nvSpPr>
          <p:cNvPr id="170" name="Google Shape;170;p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71" name="Google Shape;171;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 name="Shape 179"/>
        <p:cNvGrpSpPr/>
        <p:nvPr/>
      </p:nvGrpSpPr>
      <p:grpSpPr>
        <a:xfrm>
          <a:off x="0" y="0"/>
          <a:ext cx="0" cy="0"/>
          <a:chOff x="0" y="0"/>
          <a:chExt cx="0" cy="0"/>
        </a:xfrm>
      </p:grpSpPr>
      <p:sp>
        <p:nvSpPr>
          <p:cNvPr id="180" name="Google Shape;180;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81" name="Google Shape;181;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5" name="Shape 15"/>
        <p:cNvGrpSpPr/>
        <p:nvPr/>
      </p:nvGrpSpPr>
      <p:grpSpPr>
        <a:xfrm>
          <a:off x="0" y="0"/>
          <a:ext cx="0" cy="0"/>
          <a:chOff x="0" y="0"/>
          <a:chExt cx="0" cy="0"/>
        </a:xfrm>
      </p:grpSpPr>
      <p:sp>
        <p:nvSpPr>
          <p:cNvPr id="16" name="Google Shape;16;p2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 name="Google Shape;17;p2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8" name="Google Shape;18;p2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78" name="Shape 78"/>
        <p:cNvGrpSpPr/>
        <p:nvPr/>
      </p:nvGrpSpPr>
      <p:grpSpPr>
        <a:xfrm>
          <a:off x="0" y="0"/>
          <a:ext cx="0" cy="0"/>
          <a:chOff x="0" y="0"/>
          <a:chExt cx="0" cy="0"/>
        </a:xfrm>
      </p:grpSpPr>
      <p:sp>
        <p:nvSpPr>
          <p:cNvPr id="79" name="Google Shape;79;p32"/>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Lora"/>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0" name="Google Shape;80;p32"/>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3200"/>
              <a:buNone/>
              <a:defRPr sz="3200"/>
            </a:lvl1pPr>
            <a:lvl2pPr indent="-406400" lvl="1" marL="914400" algn="l">
              <a:lnSpc>
                <a:spcPct val="110000"/>
              </a:lnSpc>
              <a:spcBef>
                <a:spcPts val="500"/>
              </a:spcBef>
              <a:spcAft>
                <a:spcPts val="0"/>
              </a:spcAft>
              <a:buClr>
                <a:srgbClr val="595959"/>
              </a:buClr>
              <a:buSzPts val="2800"/>
              <a:buChar char="•"/>
              <a:defRPr sz="2800"/>
            </a:lvl2pPr>
            <a:lvl3pPr indent="-381000" lvl="2" marL="1371600" algn="l">
              <a:lnSpc>
                <a:spcPct val="110000"/>
              </a:lnSpc>
              <a:spcBef>
                <a:spcPts val="500"/>
              </a:spcBef>
              <a:spcAft>
                <a:spcPts val="0"/>
              </a:spcAft>
              <a:buClr>
                <a:srgbClr val="595959"/>
              </a:buClr>
              <a:buSzPts val="2400"/>
              <a:buChar char="•"/>
              <a:defRPr sz="2400"/>
            </a:lvl3pPr>
            <a:lvl4pPr indent="-355600" lvl="3" marL="1828800" algn="l">
              <a:lnSpc>
                <a:spcPct val="110000"/>
              </a:lnSpc>
              <a:spcBef>
                <a:spcPts val="500"/>
              </a:spcBef>
              <a:spcAft>
                <a:spcPts val="0"/>
              </a:spcAft>
              <a:buClr>
                <a:srgbClr val="595959"/>
              </a:buClr>
              <a:buSzPts val="2000"/>
              <a:buChar char="•"/>
              <a:defRPr sz="2000"/>
            </a:lvl4pPr>
            <a:lvl5pPr indent="-355600" lvl="4" marL="2286000" algn="l">
              <a:lnSpc>
                <a:spcPct val="110000"/>
              </a:lnSpc>
              <a:spcBef>
                <a:spcPts val="500"/>
              </a:spcBef>
              <a:spcAft>
                <a:spcPts val="0"/>
              </a:spcAft>
              <a:buClr>
                <a:srgbClr val="595959"/>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81" name="Google Shape;81;p32"/>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600"/>
              <a:buNone/>
              <a:defRPr sz="1600"/>
            </a:lvl1pPr>
            <a:lvl2pPr indent="-228600" lvl="1" marL="914400" algn="l">
              <a:lnSpc>
                <a:spcPct val="110000"/>
              </a:lnSpc>
              <a:spcBef>
                <a:spcPts val="500"/>
              </a:spcBef>
              <a:spcAft>
                <a:spcPts val="0"/>
              </a:spcAft>
              <a:buClr>
                <a:srgbClr val="595959"/>
              </a:buClr>
              <a:buSzPts val="1400"/>
              <a:buNone/>
              <a:defRPr sz="1400"/>
            </a:lvl2pPr>
            <a:lvl3pPr indent="-228600" lvl="2" marL="1371600" algn="l">
              <a:lnSpc>
                <a:spcPct val="110000"/>
              </a:lnSpc>
              <a:spcBef>
                <a:spcPts val="500"/>
              </a:spcBef>
              <a:spcAft>
                <a:spcPts val="0"/>
              </a:spcAft>
              <a:buClr>
                <a:srgbClr val="595959"/>
              </a:buClr>
              <a:buSzPts val="1200"/>
              <a:buNone/>
              <a:defRPr sz="1200"/>
            </a:lvl3pPr>
            <a:lvl4pPr indent="-228600" lvl="3" marL="1828800" algn="l">
              <a:lnSpc>
                <a:spcPct val="110000"/>
              </a:lnSpc>
              <a:spcBef>
                <a:spcPts val="500"/>
              </a:spcBef>
              <a:spcAft>
                <a:spcPts val="0"/>
              </a:spcAft>
              <a:buClr>
                <a:srgbClr val="595959"/>
              </a:buClr>
              <a:buSzPts val="1000"/>
              <a:buNone/>
              <a:defRPr sz="1000"/>
            </a:lvl4pPr>
            <a:lvl5pPr indent="-228600" lvl="4" marL="2286000" algn="l">
              <a:lnSpc>
                <a:spcPct val="110000"/>
              </a:lnSpc>
              <a:spcBef>
                <a:spcPts val="500"/>
              </a:spcBef>
              <a:spcAft>
                <a:spcPts val="0"/>
              </a:spcAft>
              <a:buClr>
                <a:srgbClr val="595959"/>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82" name="Google Shape;82;p3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3" name="Google Shape;83;p3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4" name="Google Shape;84;p3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85" name="Shape 85"/>
        <p:cNvGrpSpPr/>
        <p:nvPr/>
      </p:nvGrpSpPr>
      <p:grpSpPr>
        <a:xfrm>
          <a:off x="0" y="0"/>
          <a:ext cx="0" cy="0"/>
          <a:chOff x="0" y="0"/>
          <a:chExt cx="0" cy="0"/>
        </a:xfrm>
      </p:grpSpPr>
      <p:sp>
        <p:nvSpPr>
          <p:cNvPr id="86" name="Google Shape;86;p33"/>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Lora"/>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7" name="Google Shape;87;p33"/>
          <p:cNvSpPr/>
          <p:nvPr>
            <p:ph idx="2" type="pic"/>
          </p:nvPr>
        </p:nvSpPr>
        <p:spPr>
          <a:xfrm>
            <a:off x="5183188" y="987425"/>
            <a:ext cx="6172200" cy="4873625"/>
          </a:xfrm>
          <a:prstGeom prst="rect">
            <a:avLst/>
          </a:prstGeom>
          <a:noFill/>
          <a:ln>
            <a:noFill/>
          </a:ln>
        </p:spPr>
      </p:sp>
      <p:sp>
        <p:nvSpPr>
          <p:cNvPr id="88" name="Google Shape;88;p33"/>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600"/>
              <a:buNone/>
              <a:defRPr sz="1600"/>
            </a:lvl1pPr>
            <a:lvl2pPr indent="-228600" lvl="1" marL="914400" algn="l">
              <a:lnSpc>
                <a:spcPct val="110000"/>
              </a:lnSpc>
              <a:spcBef>
                <a:spcPts val="500"/>
              </a:spcBef>
              <a:spcAft>
                <a:spcPts val="0"/>
              </a:spcAft>
              <a:buClr>
                <a:srgbClr val="595959"/>
              </a:buClr>
              <a:buSzPts val="1400"/>
              <a:buNone/>
              <a:defRPr sz="1400"/>
            </a:lvl2pPr>
            <a:lvl3pPr indent="-228600" lvl="2" marL="1371600" algn="l">
              <a:lnSpc>
                <a:spcPct val="110000"/>
              </a:lnSpc>
              <a:spcBef>
                <a:spcPts val="500"/>
              </a:spcBef>
              <a:spcAft>
                <a:spcPts val="0"/>
              </a:spcAft>
              <a:buClr>
                <a:srgbClr val="595959"/>
              </a:buClr>
              <a:buSzPts val="1200"/>
              <a:buNone/>
              <a:defRPr sz="1200"/>
            </a:lvl3pPr>
            <a:lvl4pPr indent="-228600" lvl="3" marL="1828800" algn="l">
              <a:lnSpc>
                <a:spcPct val="110000"/>
              </a:lnSpc>
              <a:spcBef>
                <a:spcPts val="500"/>
              </a:spcBef>
              <a:spcAft>
                <a:spcPts val="0"/>
              </a:spcAft>
              <a:buClr>
                <a:srgbClr val="595959"/>
              </a:buClr>
              <a:buSzPts val="1000"/>
              <a:buNone/>
              <a:defRPr sz="1000"/>
            </a:lvl4pPr>
            <a:lvl5pPr indent="-228600" lvl="4" marL="2286000" algn="l">
              <a:lnSpc>
                <a:spcPct val="110000"/>
              </a:lnSpc>
              <a:spcBef>
                <a:spcPts val="500"/>
              </a:spcBef>
              <a:spcAft>
                <a:spcPts val="0"/>
              </a:spcAft>
              <a:buClr>
                <a:srgbClr val="595959"/>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89" name="Google Shape;89;p3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0" name="Google Shape;90;p3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1" name="Google Shape;91;p3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92" name="Shape 92"/>
        <p:cNvGrpSpPr/>
        <p:nvPr/>
      </p:nvGrpSpPr>
      <p:grpSpPr>
        <a:xfrm>
          <a:off x="0" y="0"/>
          <a:ext cx="0" cy="0"/>
          <a:chOff x="0" y="0"/>
          <a:chExt cx="0" cy="0"/>
        </a:xfrm>
      </p:grpSpPr>
      <p:sp>
        <p:nvSpPr>
          <p:cNvPr id="93" name="Google Shape;93;p34"/>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4" name="Google Shape;94;p34"/>
          <p:cNvSpPr txBox="1"/>
          <p:nvPr>
            <p:ph idx="1" type="body"/>
          </p:nvPr>
        </p:nvSpPr>
        <p:spPr>
          <a:xfrm rot="5400000">
            <a:off x="3718625" y="-1458212"/>
            <a:ext cx="4754750" cy="1051560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95" name="Google Shape;95;p3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6" name="Google Shape;96;p3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7" name="Google Shape;97;p3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98" name="Shape 98"/>
        <p:cNvGrpSpPr/>
        <p:nvPr/>
      </p:nvGrpSpPr>
      <p:grpSpPr>
        <a:xfrm>
          <a:off x="0" y="0"/>
          <a:ext cx="0" cy="0"/>
          <a:chOff x="0" y="0"/>
          <a:chExt cx="0" cy="0"/>
        </a:xfrm>
      </p:grpSpPr>
      <p:sp>
        <p:nvSpPr>
          <p:cNvPr id="99" name="Google Shape;99;p35"/>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0" name="Google Shape;100;p35"/>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01" name="Google Shape;101;p3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2" name="Google Shape;102;p3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3" name="Google Shape;103;p3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and Content" type="obj">
  <p:cSld name="OBJECT">
    <p:spTree>
      <p:nvGrpSpPr>
        <p:cNvPr id="19" name="Shape 19"/>
        <p:cNvGrpSpPr/>
        <p:nvPr/>
      </p:nvGrpSpPr>
      <p:grpSpPr>
        <a:xfrm>
          <a:off x="0" y="0"/>
          <a:ext cx="0" cy="0"/>
          <a:chOff x="0" y="0"/>
          <a:chExt cx="0" cy="0"/>
        </a:xfrm>
      </p:grpSpPr>
      <p:pic>
        <p:nvPicPr>
          <p:cNvPr id="20" name="Google Shape;20;p24"/>
          <p:cNvPicPr preferRelativeResize="0"/>
          <p:nvPr/>
        </p:nvPicPr>
        <p:blipFill rotWithShape="1">
          <a:blip r:embed="rId2">
            <a:alphaModFix/>
          </a:blip>
          <a:srcRect b="0" l="0" r="0" t="0"/>
          <a:stretch/>
        </p:blipFill>
        <p:spPr>
          <a:xfrm>
            <a:off x="0" y="0"/>
            <a:ext cx="12192000" cy="923925"/>
          </a:xfrm>
          <a:prstGeom prst="rect">
            <a:avLst/>
          </a:prstGeom>
          <a:noFill/>
          <a:ln>
            <a:noFill/>
          </a:ln>
        </p:spPr>
      </p:pic>
      <p:sp>
        <p:nvSpPr>
          <p:cNvPr id="21" name="Google Shape;21;p24"/>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2" name="Google Shape;22;p24"/>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3" name="Google Shape;23;p2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4" name="Google Shape;24;p2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5" name="Google Shape;25;p2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and Content">
  <p:cSld name="1_Title and Content">
    <p:spTree>
      <p:nvGrpSpPr>
        <p:cNvPr id="26" name="Shape 26"/>
        <p:cNvGrpSpPr/>
        <p:nvPr/>
      </p:nvGrpSpPr>
      <p:grpSpPr>
        <a:xfrm>
          <a:off x="0" y="0"/>
          <a:ext cx="0" cy="0"/>
          <a:chOff x="0" y="0"/>
          <a:chExt cx="0" cy="0"/>
        </a:xfrm>
      </p:grpSpPr>
      <p:pic>
        <p:nvPicPr>
          <p:cNvPr id="27" name="Google Shape;27;p25"/>
          <p:cNvPicPr preferRelativeResize="0"/>
          <p:nvPr/>
        </p:nvPicPr>
        <p:blipFill rotWithShape="1">
          <a:blip r:embed="rId2">
            <a:alphaModFix/>
          </a:blip>
          <a:srcRect b="0" l="0" r="0" t="0"/>
          <a:stretch/>
        </p:blipFill>
        <p:spPr>
          <a:xfrm>
            <a:off x="0" y="0"/>
            <a:ext cx="12192000" cy="923925"/>
          </a:xfrm>
          <a:prstGeom prst="rect">
            <a:avLst/>
          </a:prstGeom>
          <a:noFill/>
          <a:ln>
            <a:noFill/>
          </a:ln>
        </p:spPr>
      </p:pic>
      <p:sp>
        <p:nvSpPr>
          <p:cNvPr id="28" name="Google Shape;28;p25"/>
          <p:cNvSpPr/>
          <p:nvPr/>
        </p:nvSpPr>
        <p:spPr>
          <a:xfrm>
            <a:off x="838200" y="914400"/>
            <a:ext cx="6252882"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26724"/>
              </a:solidFill>
              <a:latin typeface="Calibri"/>
              <a:ea typeface="Calibri"/>
              <a:cs typeface="Calibri"/>
              <a:sym typeface="Calibri"/>
            </a:endParaRPr>
          </a:p>
        </p:txBody>
      </p:sp>
      <p:sp>
        <p:nvSpPr>
          <p:cNvPr id="29" name="Google Shape;29;p25"/>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0" name="Google Shape;30;p25"/>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1" name="Google Shape;31;p2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p2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3" name="Google Shape;33;p2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34" name="Shape 34"/>
        <p:cNvGrpSpPr/>
        <p:nvPr/>
      </p:nvGrpSpPr>
      <p:grpSpPr>
        <a:xfrm>
          <a:off x="0" y="0"/>
          <a:ext cx="0" cy="0"/>
          <a:chOff x="0" y="0"/>
          <a:chExt cx="0" cy="0"/>
        </a:xfrm>
      </p:grpSpPr>
      <p:sp>
        <p:nvSpPr>
          <p:cNvPr id="35" name="Google Shape;35;p26"/>
          <p:cNvSpPr/>
          <p:nvPr/>
        </p:nvSpPr>
        <p:spPr>
          <a:xfrm>
            <a:off x="2103120" y="3036776"/>
            <a:ext cx="7985760"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26724"/>
              </a:solidFill>
              <a:latin typeface="Calibri"/>
              <a:ea typeface="Calibri"/>
              <a:cs typeface="Calibri"/>
              <a:sym typeface="Calibri"/>
            </a:endParaRPr>
          </a:p>
        </p:txBody>
      </p:sp>
      <p:sp>
        <p:nvSpPr>
          <p:cNvPr id="36" name="Google Shape;36;p26"/>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4400"/>
              <a:buFont typeface="Lora"/>
              <a:buNone/>
              <a:defRPr sz="4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7" name="Google Shape;37;p26"/>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ctr">
              <a:lnSpc>
                <a:spcPct val="110000"/>
              </a:lnSpc>
              <a:spcBef>
                <a:spcPts val="1000"/>
              </a:spcBef>
              <a:spcAft>
                <a:spcPts val="0"/>
              </a:spcAft>
              <a:buClr>
                <a:srgbClr val="595959"/>
              </a:buClr>
              <a:buSzPts val="2400"/>
              <a:buNone/>
              <a:defRPr sz="2400"/>
            </a:lvl1pPr>
            <a:lvl2pPr lvl="1" algn="ctr">
              <a:lnSpc>
                <a:spcPct val="110000"/>
              </a:lnSpc>
              <a:spcBef>
                <a:spcPts val="500"/>
              </a:spcBef>
              <a:spcAft>
                <a:spcPts val="0"/>
              </a:spcAft>
              <a:buClr>
                <a:srgbClr val="595959"/>
              </a:buClr>
              <a:buSzPts val="2000"/>
              <a:buNone/>
              <a:defRPr sz="2000"/>
            </a:lvl2pPr>
            <a:lvl3pPr lvl="2" algn="ctr">
              <a:lnSpc>
                <a:spcPct val="110000"/>
              </a:lnSpc>
              <a:spcBef>
                <a:spcPts val="500"/>
              </a:spcBef>
              <a:spcAft>
                <a:spcPts val="0"/>
              </a:spcAft>
              <a:buClr>
                <a:srgbClr val="595959"/>
              </a:buClr>
              <a:buSzPts val="1800"/>
              <a:buNone/>
              <a:defRPr sz="1800"/>
            </a:lvl3pPr>
            <a:lvl4pPr lvl="3" algn="ctr">
              <a:lnSpc>
                <a:spcPct val="110000"/>
              </a:lnSpc>
              <a:spcBef>
                <a:spcPts val="500"/>
              </a:spcBef>
              <a:spcAft>
                <a:spcPts val="0"/>
              </a:spcAft>
              <a:buClr>
                <a:srgbClr val="595959"/>
              </a:buClr>
              <a:buSzPts val="1600"/>
              <a:buNone/>
              <a:defRPr sz="1600"/>
            </a:lvl4pPr>
            <a:lvl5pPr lvl="4" algn="ctr">
              <a:lnSpc>
                <a:spcPct val="110000"/>
              </a:lnSpc>
              <a:spcBef>
                <a:spcPts val="500"/>
              </a:spcBef>
              <a:spcAft>
                <a:spcPts val="0"/>
              </a:spcAft>
              <a:buClr>
                <a:srgbClr val="595959"/>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38" name="Google Shape;38;p2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2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0" name="Google Shape;40;p2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p:cSld name="Title and Content">
    <p:spTree>
      <p:nvGrpSpPr>
        <p:cNvPr id="41" name="Shape 41"/>
        <p:cNvGrpSpPr/>
        <p:nvPr/>
      </p:nvGrpSpPr>
      <p:grpSpPr>
        <a:xfrm>
          <a:off x="0" y="0"/>
          <a:ext cx="0" cy="0"/>
          <a:chOff x="0" y="0"/>
          <a:chExt cx="0" cy="0"/>
        </a:xfrm>
      </p:grpSpPr>
      <p:sp>
        <p:nvSpPr>
          <p:cNvPr id="42" name="Google Shape;42;p27"/>
          <p:cNvSpPr/>
          <p:nvPr/>
        </p:nvSpPr>
        <p:spPr>
          <a:xfrm>
            <a:off x="838200" y="914400"/>
            <a:ext cx="6252882"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26724"/>
              </a:solidFill>
              <a:latin typeface="Calibri"/>
              <a:ea typeface="Calibri"/>
              <a:cs typeface="Calibri"/>
              <a:sym typeface="Calibri"/>
            </a:endParaRPr>
          </a:p>
        </p:txBody>
      </p:sp>
      <p:sp>
        <p:nvSpPr>
          <p:cNvPr id="43" name="Google Shape;43;p27"/>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4" name="Google Shape;44;p27"/>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5" name="Google Shape;45;p2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6" name="Google Shape;46;p2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7" name="Google Shape;47;p2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48" name="Shape 48"/>
        <p:cNvGrpSpPr/>
        <p:nvPr/>
      </p:nvGrpSpPr>
      <p:grpSpPr>
        <a:xfrm>
          <a:off x="0" y="0"/>
          <a:ext cx="0" cy="0"/>
          <a:chOff x="0" y="0"/>
          <a:chExt cx="0" cy="0"/>
        </a:xfrm>
      </p:grpSpPr>
      <p:sp>
        <p:nvSpPr>
          <p:cNvPr id="49" name="Google Shape;49;p28"/>
          <p:cNvSpPr/>
          <p:nvPr/>
        </p:nvSpPr>
        <p:spPr>
          <a:xfrm>
            <a:off x="838200" y="4104155"/>
            <a:ext cx="7974330"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26724"/>
              </a:solidFill>
              <a:latin typeface="Calibri"/>
              <a:ea typeface="Calibri"/>
              <a:cs typeface="Calibri"/>
              <a:sym typeface="Calibri"/>
            </a:endParaRPr>
          </a:p>
        </p:txBody>
      </p:sp>
      <p:sp>
        <p:nvSpPr>
          <p:cNvPr id="50" name="Google Shape;50;p28"/>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4400"/>
              <a:buFont typeface="Lora"/>
              <a:buNone/>
              <a:defRPr sz="4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1" name="Google Shape;51;p28"/>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888888"/>
              </a:buClr>
              <a:buSzPts val="1800"/>
              <a:buNone/>
              <a:defRPr sz="1800">
                <a:solidFill>
                  <a:srgbClr val="888888"/>
                </a:solidFill>
              </a:defRPr>
            </a:lvl1pPr>
            <a:lvl2pPr indent="-228600" lvl="1" marL="914400" algn="l">
              <a:lnSpc>
                <a:spcPct val="110000"/>
              </a:lnSpc>
              <a:spcBef>
                <a:spcPts val="500"/>
              </a:spcBef>
              <a:spcAft>
                <a:spcPts val="0"/>
              </a:spcAft>
              <a:buClr>
                <a:srgbClr val="888888"/>
              </a:buClr>
              <a:buSzPts val="2000"/>
              <a:buNone/>
              <a:defRPr sz="2000">
                <a:solidFill>
                  <a:srgbClr val="888888"/>
                </a:solidFill>
              </a:defRPr>
            </a:lvl2pPr>
            <a:lvl3pPr indent="-228600" lvl="2" marL="1371600" algn="l">
              <a:lnSpc>
                <a:spcPct val="110000"/>
              </a:lnSpc>
              <a:spcBef>
                <a:spcPts val="500"/>
              </a:spcBef>
              <a:spcAft>
                <a:spcPts val="0"/>
              </a:spcAft>
              <a:buClr>
                <a:srgbClr val="888888"/>
              </a:buClr>
              <a:buSzPts val="1800"/>
              <a:buNone/>
              <a:defRPr sz="1800">
                <a:solidFill>
                  <a:srgbClr val="888888"/>
                </a:solidFill>
              </a:defRPr>
            </a:lvl3pPr>
            <a:lvl4pPr indent="-228600" lvl="3" marL="1828800" algn="l">
              <a:lnSpc>
                <a:spcPct val="110000"/>
              </a:lnSpc>
              <a:spcBef>
                <a:spcPts val="500"/>
              </a:spcBef>
              <a:spcAft>
                <a:spcPts val="0"/>
              </a:spcAft>
              <a:buClr>
                <a:srgbClr val="888888"/>
              </a:buClr>
              <a:buSzPts val="1600"/>
              <a:buNone/>
              <a:defRPr sz="1600">
                <a:solidFill>
                  <a:srgbClr val="888888"/>
                </a:solidFill>
              </a:defRPr>
            </a:lvl4pPr>
            <a:lvl5pPr indent="-228600" lvl="4" marL="2286000" algn="l">
              <a:lnSpc>
                <a:spcPct val="11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52" name="Google Shape;52;p2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3" name="Google Shape;53;p2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4" name="Google Shape;54;p2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55" name="Shape 55"/>
        <p:cNvGrpSpPr/>
        <p:nvPr/>
      </p:nvGrpSpPr>
      <p:grpSpPr>
        <a:xfrm>
          <a:off x="0" y="0"/>
          <a:ext cx="0" cy="0"/>
          <a:chOff x="0" y="0"/>
          <a:chExt cx="0" cy="0"/>
        </a:xfrm>
      </p:grpSpPr>
      <p:sp>
        <p:nvSpPr>
          <p:cNvPr id="56" name="Google Shape;56;p29"/>
          <p:cNvSpPr/>
          <p:nvPr/>
        </p:nvSpPr>
        <p:spPr>
          <a:xfrm>
            <a:off x="838200" y="914400"/>
            <a:ext cx="6252882"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26724"/>
              </a:solidFill>
              <a:latin typeface="Calibri"/>
              <a:ea typeface="Calibri"/>
              <a:cs typeface="Calibri"/>
              <a:sym typeface="Calibri"/>
            </a:endParaRPr>
          </a:p>
        </p:txBody>
      </p:sp>
      <p:sp>
        <p:nvSpPr>
          <p:cNvPr id="57" name="Google Shape;57;p29"/>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8" name="Google Shape;58;p29"/>
          <p:cNvSpPr txBox="1"/>
          <p:nvPr>
            <p:ph idx="1" type="body"/>
          </p:nvPr>
        </p:nvSpPr>
        <p:spPr>
          <a:xfrm>
            <a:off x="838200" y="1592261"/>
            <a:ext cx="5181600" cy="4584701"/>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9" name="Google Shape;59;p29"/>
          <p:cNvSpPr txBox="1"/>
          <p:nvPr>
            <p:ph idx="2" type="body"/>
          </p:nvPr>
        </p:nvSpPr>
        <p:spPr>
          <a:xfrm>
            <a:off x="6172200" y="1592261"/>
            <a:ext cx="5181600" cy="4584701"/>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0" name="Google Shape;60;p2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1" name="Google Shape;61;p2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2" name="Google Shape;62;p2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63" name="Shape 63"/>
        <p:cNvGrpSpPr/>
        <p:nvPr/>
      </p:nvGrpSpPr>
      <p:grpSpPr>
        <a:xfrm>
          <a:off x="0" y="0"/>
          <a:ext cx="0" cy="0"/>
          <a:chOff x="0" y="0"/>
          <a:chExt cx="0" cy="0"/>
        </a:xfrm>
      </p:grpSpPr>
      <p:sp>
        <p:nvSpPr>
          <p:cNvPr id="64" name="Google Shape;64;p30"/>
          <p:cNvSpPr/>
          <p:nvPr/>
        </p:nvSpPr>
        <p:spPr>
          <a:xfrm>
            <a:off x="838200" y="914400"/>
            <a:ext cx="6252882"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26724"/>
              </a:solidFill>
              <a:latin typeface="Calibri"/>
              <a:ea typeface="Calibri"/>
              <a:cs typeface="Calibri"/>
              <a:sym typeface="Calibri"/>
            </a:endParaRPr>
          </a:p>
        </p:txBody>
      </p:sp>
      <p:sp>
        <p:nvSpPr>
          <p:cNvPr id="65" name="Google Shape;65;p30"/>
          <p:cNvSpPr txBox="1"/>
          <p:nvPr>
            <p:ph type="title"/>
          </p:nvPr>
        </p:nvSpPr>
        <p:spPr>
          <a:xfrm>
            <a:off x="839788" y="653784"/>
            <a:ext cx="10515600" cy="74824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6" name="Google Shape;66;p30"/>
          <p:cNvSpPr txBox="1"/>
          <p:nvPr>
            <p:ph idx="1" type="body"/>
          </p:nvPr>
        </p:nvSpPr>
        <p:spPr>
          <a:xfrm>
            <a:off x="839788" y="1540248"/>
            <a:ext cx="5157787" cy="733425"/>
          </a:xfrm>
          <a:prstGeom prst="rect">
            <a:avLst/>
          </a:prstGeom>
          <a:noFill/>
          <a:ln>
            <a:noFill/>
          </a:ln>
        </p:spPr>
        <p:txBody>
          <a:bodyPr anchorCtr="0" anchor="b" bIns="45700" lIns="91425" spcFirstLastPara="1" rIns="91425" wrap="square" tIns="45700">
            <a:normAutofit/>
          </a:bodyPr>
          <a:lstStyle>
            <a:lvl1pPr indent="-228600" lvl="0" marL="457200" algn="l">
              <a:lnSpc>
                <a:spcPct val="110000"/>
              </a:lnSpc>
              <a:spcBef>
                <a:spcPts val="1000"/>
              </a:spcBef>
              <a:spcAft>
                <a:spcPts val="0"/>
              </a:spcAft>
              <a:buClr>
                <a:srgbClr val="F26724"/>
              </a:buClr>
              <a:buSzPts val="1800"/>
              <a:buNone/>
              <a:defRPr b="1" sz="1800">
                <a:solidFill>
                  <a:srgbClr val="F26724"/>
                </a:solidFill>
              </a:defRPr>
            </a:lvl1pPr>
            <a:lvl2pPr indent="-228600" lvl="1" marL="914400" algn="l">
              <a:lnSpc>
                <a:spcPct val="110000"/>
              </a:lnSpc>
              <a:spcBef>
                <a:spcPts val="500"/>
              </a:spcBef>
              <a:spcAft>
                <a:spcPts val="0"/>
              </a:spcAft>
              <a:buClr>
                <a:srgbClr val="595959"/>
              </a:buClr>
              <a:buSzPts val="2000"/>
              <a:buNone/>
              <a:defRPr b="1" sz="2000"/>
            </a:lvl2pPr>
            <a:lvl3pPr indent="-228600" lvl="2" marL="1371600" algn="l">
              <a:lnSpc>
                <a:spcPct val="110000"/>
              </a:lnSpc>
              <a:spcBef>
                <a:spcPts val="500"/>
              </a:spcBef>
              <a:spcAft>
                <a:spcPts val="0"/>
              </a:spcAft>
              <a:buClr>
                <a:srgbClr val="595959"/>
              </a:buClr>
              <a:buSzPts val="1800"/>
              <a:buNone/>
              <a:defRPr b="1" sz="1800"/>
            </a:lvl3pPr>
            <a:lvl4pPr indent="-228600" lvl="3" marL="1828800" algn="l">
              <a:lnSpc>
                <a:spcPct val="110000"/>
              </a:lnSpc>
              <a:spcBef>
                <a:spcPts val="500"/>
              </a:spcBef>
              <a:spcAft>
                <a:spcPts val="0"/>
              </a:spcAft>
              <a:buClr>
                <a:srgbClr val="595959"/>
              </a:buClr>
              <a:buSzPts val="1600"/>
              <a:buNone/>
              <a:defRPr b="1" sz="1600"/>
            </a:lvl4pPr>
            <a:lvl5pPr indent="-228600" lvl="4" marL="2286000" algn="l">
              <a:lnSpc>
                <a:spcPct val="110000"/>
              </a:lnSpc>
              <a:spcBef>
                <a:spcPts val="500"/>
              </a:spcBef>
              <a:spcAft>
                <a:spcPts val="0"/>
              </a:spcAft>
              <a:buClr>
                <a:srgbClr val="595959"/>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67" name="Google Shape;67;p30"/>
          <p:cNvSpPr txBox="1"/>
          <p:nvPr>
            <p:ph idx="2" type="body"/>
          </p:nvPr>
        </p:nvSpPr>
        <p:spPr>
          <a:xfrm>
            <a:off x="839788" y="2411892"/>
            <a:ext cx="5157787" cy="3684588"/>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8" name="Google Shape;68;p30"/>
          <p:cNvSpPr txBox="1"/>
          <p:nvPr>
            <p:ph idx="3" type="body"/>
          </p:nvPr>
        </p:nvSpPr>
        <p:spPr>
          <a:xfrm>
            <a:off x="6172200" y="1540248"/>
            <a:ext cx="5183188" cy="733425"/>
          </a:xfrm>
          <a:prstGeom prst="rect">
            <a:avLst/>
          </a:prstGeom>
          <a:noFill/>
          <a:ln>
            <a:noFill/>
          </a:ln>
        </p:spPr>
        <p:txBody>
          <a:bodyPr anchorCtr="0" anchor="b" bIns="45700" lIns="91425" spcFirstLastPara="1" rIns="91425" wrap="square" tIns="45700">
            <a:normAutofit/>
          </a:bodyPr>
          <a:lstStyle>
            <a:lvl1pPr indent="-228600" lvl="0" marL="457200" algn="l">
              <a:lnSpc>
                <a:spcPct val="110000"/>
              </a:lnSpc>
              <a:spcBef>
                <a:spcPts val="1000"/>
              </a:spcBef>
              <a:spcAft>
                <a:spcPts val="0"/>
              </a:spcAft>
              <a:buClr>
                <a:srgbClr val="F26724"/>
              </a:buClr>
              <a:buSzPts val="1800"/>
              <a:buNone/>
              <a:defRPr b="1" sz="1800">
                <a:solidFill>
                  <a:srgbClr val="F26724"/>
                </a:solidFill>
              </a:defRPr>
            </a:lvl1pPr>
            <a:lvl2pPr indent="-228600" lvl="1" marL="914400" algn="l">
              <a:lnSpc>
                <a:spcPct val="110000"/>
              </a:lnSpc>
              <a:spcBef>
                <a:spcPts val="500"/>
              </a:spcBef>
              <a:spcAft>
                <a:spcPts val="0"/>
              </a:spcAft>
              <a:buClr>
                <a:srgbClr val="595959"/>
              </a:buClr>
              <a:buSzPts val="2000"/>
              <a:buNone/>
              <a:defRPr b="1" sz="2000"/>
            </a:lvl2pPr>
            <a:lvl3pPr indent="-228600" lvl="2" marL="1371600" algn="l">
              <a:lnSpc>
                <a:spcPct val="110000"/>
              </a:lnSpc>
              <a:spcBef>
                <a:spcPts val="500"/>
              </a:spcBef>
              <a:spcAft>
                <a:spcPts val="0"/>
              </a:spcAft>
              <a:buClr>
                <a:srgbClr val="595959"/>
              </a:buClr>
              <a:buSzPts val="1800"/>
              <a:buNone/>
              <a:defRPr b="1" sz="1800"/>
            </a:lvl3pPr>
            <a:lvl4pPr indent="-228600" lvl="3" marL="1828800" algn="l">
              <a:lnSpc>
                <a:spcPct val="110000"/>
              </a:lnSpc>
              <a:spcBef>
                <a:spcPts val="500"/>
              </a:spcBef>
              <a:spcAft>
                <a:spcPts val="0"/>
              </a:spcAft>
              <a:buClr>
                <a:srgbClr val="595959"/>
              </a:buClr>
              <a:buSzPts val="1600"/>
              <a:buNone/>
              <a:defRPr b="1" sz="1600"/>
            </a:lvl4pPr>
            <a:lvl5pPr indent="-228600" lvl="4" marL="2286000" algn="l">
              <a:lnSpc>
                <a:spcPct val="110000"/>
              </a:lnSpc>
              <a:spcBef>
                <a:spcPts val="500"/>
              </a:spcBef>
              <a:spcAft>
                <a:spcPts val="0"/>
              </a:spcAft>
              <a:buClr>
                <a:srgbClr val="595959"/>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69" name="Google Shape;69;p30"/>
          <p:cNvSpPr txBox="1"/>
          <p:nvPr>
            <p:ph idx="4" type="body"/>
          </p:nvPr>
        </p:nvSpPr>
        <p:spPr>
          <a:xfrm>
            <a:off x="6172200" y="2411892"/>
            <a:ext cx="5183188" cy="3684588"/>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0" name="Google Shape;70;p3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1" name="Google Shape;71;p3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2" name="Google Shape;72;p3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3" name="Shape 73"/>
        <p:cNvGrpSpPr/>
        <p:nvPr/>
      </p:nvGrpSpPr>
      <p:grpSpPr>
        <a:xfrm>
          <a:off x="0" y="0"/>
          <a:ext cx="0" cy="0"/>
          <a:chOff x="0" y="0"/>
          <a:chExt cx="0" cy="0"/>
        </a:xfrm>
      </p:grpSpPr>
      <p:sp>
        <p:nvSpPr>
          <p:cNvPr id="74" name="Google Shape;74;p31"/>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5" name="Google Shape;75;p3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6" name="Google Shape;76;p3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7" name="Google Shape;77;p3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1pPr>
            <a:lvl2pPr indent="0" lvl="1"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2pPr>
            <a:lvl3pPr indent="0" lvl="2"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3pPr>
            <a:lvl4pPr indent="0" lvl="3"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4pPr>
            <a:lvl5pPr indent="0" lvl="4"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5pPr>
            <a:lvl6pPr indent="0" lvl="5"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6pPr>
            <a:lvl7pPr indent="0" lvl="6"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7pPr>
            <a:lvl8pPr indent="0" lvl="7"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8pPr>
            <a:lvl9pPr indent="0" lvl="8" marL="0" marR="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22"/>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3200"/>
              <a:buFont typeface="Lora"/>
              <a:buNone/>
              <a:defRPr b="0" i="0" sz="3200" u="none" cap="none" strike="noStrike">
                <a:solidFill>
                  <a:schemeClr val="dk1"/>
                </a:solidFill>
                <a:latin typeface="Lora"/>
                <a:ea typeface="Lora"/>
                <a:cs typeface="Lora"/>
                <a:sym typeface="Lora"/>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22"/>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10000"/>
              </a:lnSpc>
              <a:spcBef>
                <a:spcPts val="1000"/>
              </a:spcBef>
              <a:spcAft>
                <a:spcPts val="0"/>
              </a:spcAft>
              <a:buClr>
                <a:srgbClr val="595959"/>
              </a:buClr>
              <a:buSzPts val="1400"/>
              <a:buFont typeface="Arial"/>
              <a:buNone/>
              <a:defRPr b="0" i="0" sz="1400" u="none" cap="none" strike="noStrike">
                <a:solidFill>
                  <a:srgbClr val="595959"/>
                </a:solidFill>
                <a:latin typeface="Roboto Light"/>
                <a:ea typeface="Roboto Light"/>
                <a:cs typeface="Roboto Light"/>
                <a:sym typeface="Roboto Light"/>
              </a:defRPr>
            </a:lvl1pPr>
            <a:lvl2pPr indent="-317500" lvl="1" marL="914400" marR="0" rtl="0" algn="l">
              <a:lnSpc>
                <a:spcPct val="110000"/>
              </a:lnSpc>
              <a:spcBef>
                <a:spcPts val="500"/>
              </a:spcBef>
              <a:spcAft>
                <a:spcPts val="0"/>
              </a:spcAft>
              <a:buClr>
                <a:srgbClr val="595959"/>
              </a:buClr>
              <a:buSzPts val="1400"/>
              <a:buFont typeface="Arial"/>
              <a:buChar char="•"/>
              <a:defRPr b="0" i="0" sz="1400" u="none" cap="none" strike="noStrike">
                <a:solidFill>
                  <a:srgbClr val="595959"/>
                </a:solidFill>
                <a:latin typeface="Roboto Light"/>
                <a:ea typeface="Roboto Light"/>
                <a:cs typeface="Roboto Light"/>
                <a:sym typeface="Roboto Light"/>
              </a:defRPr>
            </a:lvl2pPr>
            <a:lvl3pPr indent="-317500" lvl="2" marL="1371600" marR="0" rtl="0" algn="l">
              <a:lnSpc>
                <a:spcPct val="110000"/>
              </a:lnSpc>
              <a:spcBef>
                <a:spcPts val="500"/>
              </a:spcBef>
              <a:spcAft>
                <a:spcPts val="0"/>
              </a:spcAft>
              <a:buClr>
                <a:srgbClr val="595959"/>
              </a:buClr>
              <a:buSzPts val="1400"/>
              <a:buFont typeface="Arial"/>
              <a:buChar char="•"/>
              <a:defRPr b="0" i="0" sz="1400" u="none" cap="none" strike="noStrike">
                <a:solidFill>
                  <a:srgbClr val="595959"/>
                </a:solidFill>
                <a:latin typeface="Roboto Light"/>
                <a:ea typeface="Roboto Light"/>
                <a:cs typeface="Roboto Light"/>
                <a:sym typeface="Roboto Light"/>
              </a:defRPr>
            </a:lvl3pPr>
            <a:lvl4pPr indent="-317500" lvl="3" marL="1828800" marR="0" rtl="0" algn="l">
              <a:lnSpc>
                <a:spcPct val="110000"/>
              </a:lnSpc>
              <a:spcBef>
                <a:spcPts val="500"/>
              </a:spcBef>
              <a:spcAft>
                <a:spcPts val="0"/>
              </a:spcAft>
              <a:buClr>
                <a:srgbClr val="595959"/>
              </a:buClr>
              <a:buSzPts val="1400"/>
              <a:buFont typeface="Arial"/>
              <a:buChar char="•"/>
              <a:defRPr b="0" i="0" sz="1400" u="none" cap="none" strike="noStrike">
                <a:solidFill>
                  <a:srgbClr val="595959"/>
                </a:solidFill>
                <a:latin typeface="Roboto Light"/>
                <a:ea typeface="Roboto Light"/>
                <a:cs typeface="Roboto Light"/>
                <a:sym typeface="Roboto Light"/>
              </a:defRPr>
            </a:lvl4pPr>
            <a:lvl5pPr indent="-317500" lvl="4" marL="2286000" marR="0" rtl="0" algn="l">
              <a:lnSpc>
                <a:spcPct val="110000"/>
              </a:lnSpc>
              <a:spcBef>
                <a:spcPts val="500"/>
              </a:spcBef>
              <a:spcAft>
                <a:spcPts val="0"/>
              </a:spcAft>
              <a:buClr>
                <a:srgbClr val="595959"/>
              </a:buClr>
              <a:buSzPts val="1400"/>
              <a:buFont typeface="Arial"/>
              <a:buChar char="•"/>
              <a:defRPr b="0" i="0" sz="1400" u="none" cap="none" strike="noStrike">
                <a:solidFill>
                  <a:srgbClr val="595959"/>
                </a:solidFill>
                <a:latin typeface="Roboto Light"/>
                <a:ea typeface="Roboto Light"/>
                <a:cs typeface="Roboto Light"/>
                <a:sym typeface="Roboto Light"/>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2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100" u="none" cap="none" strike="noStrike">
                <a:solidFill>
                  <a:srgbClr val="888888"/>
                </a:solidFill>
                <a:latin typeface="Roboto Light"/>
                <a:ea typeface="Roboto Light"/>
                <a:cs typeface="Roboto Light"/>
                <a:sym typeface="Roboto Light"/>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3" name="Google Shape;13;p2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100" u="none" cap="none" strike="noStrike">
                <a:solidFill>
                  <a:srgbClr val="888888"/>
                </a:solidFill>
                <a:latin typeface="Roboto Light"/>
                <a:ea typeface="Roboto Light"/>
                <a:cs typeface="Roboto Light"/>
                <a:sym typeface="Roboto Light"/>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4" name="Google Shape;14;p2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1pPr>
            <a:lvl2pPr indent="0" lvl="1" marL="0" marR="0" rtl="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2pPr>
            <a:lvl3pPr indent="0" lvl="2" marL="0" marR="0" rtl="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3pPr>
            <a:lvl4pPr indent="0" lvl="3" marL="0" marR="0" rtl="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4pPr>
            <a:lvl5pPr indent="0" lvl="4" marL="0" marR="0" rtl="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5pPr>
            <a:lvl6pPr indent="0" lvl="5" marL="0" marR="0" rtl="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6pPr>
            <a:lvl7pPr indent="0" lvl="6" marL="0" marR="0" rtl="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7pPr>
            <a:lvl8pPr indent="0" lvl="7" marL="0" marR="0" rtl="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8pPr>
            <a:lvl9pPr indent="0" lvl="8" marL="0" marR="0" rtl="0" algn="r">
              <a:lnSpc>
                <a:spcPct val="100000"/>
              </a:lnSpc>
              <a:spcBef>
                <a:spcPts val="0"/>
              </a:spcBef>
              <a:spcAft>
                <a:spcPts val="0"/>
              </a:spcAft>
              <a:buClr>
                <a:srgbClr val="000000"/>
              </a:buClr>
              <a:buSzPts val="1100"/>
              <a:buFont typeface="Arial"/>
              <a:buNone/>
              <a:defRPr b="0" i="0" sz="1100" u="none" cap="none" strike="noStrike">
                <a:solidFill>
                  <a:srgbClr val="888888"/>
                </a:solidFill>
                <a:latin typeface="Roboto Light"/>
                <a:ea typeface="Roboto Light"/>
                <a:cs typeface="Roboto Light"/>
                <a:sym typeface="Roboto Light"/>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0.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8.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1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7.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 Id="rId3" Type="http://schemas.openxmlformats.org/officeDocument/2006/relationships/image" Target="../media/image1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3.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1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pic>
        <p:nvPicPr>
          <p:cNvPr id="109" name="Google Shape;109;p1"/>
          <p:cNvPicPr preferRelativeResize="0"/>
          <p:nvPr/>
        </p:nvPicPr>
        <p:blipFill rotWithShape="1">
          <a:blip r:embed="rId3">
            <a:alphaModFix/>
          </a:blip>
          <a:srcRect b="0" l="0" r="0" t="0"/>
          <a:stretch/>
        </p:blipFill>
        <p:spPr>
          <a:xfrm>
            <a:off x="413786" y="1595595"/>
            <a:ext cx="4466105" cy="1122054"/>
          </a:xfrm>
          <a:prstGeom prst="rect">
            <a:avLst/>
          </a:prstGeom>
          <a:noFill/>
          <a:ln>
            <a:noFill/>
          </a:ln>
        </p:spPr>
      </p:pic>
      <p:sp>
        <p:nvSpPr>
          <p:cNvPr id="110" name="Google Shape;110;p1"/>
          <p:cNvSpPr txBox="1"/>
          <p:nvPr/>
        </p:nvSpPr>
        <p:spPr>
          <a:xfrm>
            <a:off x="669601" y="4187158"/>
            <a:ext cx="10882500" cy="1616100"/>
          </a:xfrm>
          <a:prstGeom prst="rect">
            <a:avLst/>
          </a:prstGeom>
          <a:solidFill>
            <a:srgbClr val="F7CAAC"/>
          </a:solidFill>
          <a:ln>
            <a:noFill/>
          </a:ln>
        </p:spPr>
        <p:txBody>
          <a:bodyPr anchorCtr="0" anchor="ctr" bIns="45700" lIns="91425" spcFirstLastPara="1" rIns="91425" wrap="square" tIns="45700">
            <a:spAutoFit/>
          </a:bodyPr>
          <a:lstStyle/>
          <a:p>
            <a:pPr indent="0" lvl="0" marL="0" marR="0" rtl="0" algn="l">
              <a:lnSpc>
                <a:spcPct val="150000"/>
              </a:lnSpc>
              <a:spcBef>
                <a:spcPts val="0"/>
              </a:spcBef>
              <a:spcAft>
                <a:spcPts val="0"/>
              </a:spcAft>
              <a:buClr>
                <a:srgbClr val="000000"/>
              </a:buClr>
              <a:buSzPts val="1800"/>
              <a:buFont typeface="Arial"/>
              <a:buNone/>
            </a:pPr>
            <a:r>
              <a:rPr b="1" i="0" lang="en-US" sz="1800" u="none" cap="none" strike="noStrike">
                <a:solidFill>
                  <a:srgbClr val="262626"/>
                </a:solidFill>
                <a:latin typeface="Roboto Light"/>
                <a:ea typeface="Roboto Light"/>
                <a:cs typeface="Roboto Light"/>
                <a:sym typeface="Roboto Light"/>
              </a:rPr>
              <a:t>Class: </a:t>
            </a:r>
            <a:r>
              <a:rPr b="0" i="0" lang="en-US" sz="1800" u="none" cap="none" strike="noStrike">
                <a:solidFill>
                  <a:srgbClr val="262626"/>
                </a:solidFill>
                <a:latin typeface="Roboto Light"/>
                <a:ea typeface="Roboto Light"/>
                <a:cs typeface="Roboto Light"/>
                <a:sym typeface="Roboto Light"/>
              </a:rPr>
              <a:t>MSc</a:t>
            </a:r>
            <a:endParaRPr b="0" i="0" sz="1800" u="none" cap="none" strike="noStrike">
              <a:solidFill>
                <a:srgbClr val="262626"/>
              </a:solidFill>
              <a:latin typeface="Roboto Light"/>
              <a:ea typeface="Roboto Light"/>
              <a:cs typeface="Roboto Light"/>
              <a:sym typeface="Roboto Light"/>
            </a:endParaRPr>
          </a:p>
          <a:p>
            <a:pPr indent="0" lvl="0" marL="0" marR="0" rtl="0" algn="l">
              <a:lnSpc>
                <a:spcPct val="150000"/>
              </a:lnSpc>
              <a:spcBef>
                <a:spcPts val="0"/>
              </a:spcBef>
              <a:spcAft>
                <a:spcPts val="0"/>
              </a:spcAft>
              <a:buClr>
                <a:srgbClr val="000000"/>
              </a:buClr>
              <a:buSzPts val="1800"/>
              <a:buFont typeface="Arial"/>
              <a:buNone/>
            </a:pPr>
            <a:r>
              <a:rPr b="1" i="0" lang="en-US" sz="1800" u="none" cap="none" strike="noStrike">
                <a:solidFill>
                  <a:srgbClr val="262626"/>
                </a:solidFill>
                <a:latin typeface="Roboto Light"/>
                <a:ea typeface="Roboto Light"/>
                <a:cs typeface="Roboto Light"/>
                <a:sym typeface="Roboto Light"/>
              </a:rPr>
              <a:t>Subject : </a:t>
            </a:r>
            <a:r>
              <a:rPr b="0" i="0" lang="en-US" sz="1800" u="none" cap="none" strike="noStrike">
                <a:solidFill>
                  <a:schemeClr val="dk1"/>
                </a:solidFill>
                <a:latin typeface="Roboto Light"/>
                <a:ea typeface="Roboto Light"/>
                <a:cs typeface="Roboto Light"/>
                <a:sym typeface="Roboto Light"/>
              </a:rPr>
              <a:t>Application of IT- Basics and Advance Excel</a:t>
            </a:r>
            <a:r>
              <a:rPr b="0" i="0" lang="en-US" sz="1800" u="none" cap="none" strike="noStrike">
                <a:solidFill>
                  <a:srgbClr val="262626"/>
                </a:solidFill>
                <a:latin typeface="Roboto Light"/>
                <a:ea typeface="Roboto Light"/>
                <a:cs typeface="Roboto Light"/>
                <a:sym typeface="Roboto Light"/>
              </a:rPr>
              <a:t> </a:t>
            </a:r>
            <a:endParaRPr b="0" i="0" sz="1800" u="none" cap="none" strike="noStrike">
              <a:solidFill>
                <a:srgbClr val="262626"/>
              </a:solidFill>
              <a:latin typeface="Roboto Light"/>
              <a:ea typeface="Roboto Light"/>
              <a:cs typeface="Roboto Light"/>
              <a:sym typeface="Roboto Light"/>
            </a:endParaRPr>
          </a:p>
          <a:p>
            <a:pPr indent="0" lvl="0" marL="0" marR="0" rtl="0" algn="l">
              <a:lnSpc>
                <a:spcPct val="150000"/>
              </a:lnSpc>
              <a:spcBef>
                <a:spcPts val="0"/>
              </a:spcBef>
              <a:spcAft>
                <a:spcPts val="0"/>
              </a:spcAft>
              <a:buClr>
                <a:srgbClr val="000000"/>
              </a:buClr>
              <a:buSzPts val="1800"/>
              <a:buFont typeface="Arial"/>
              <a:buNone/>
            </a:pPr>
            <a:r>
              <a:rPr b="1" i="0" lang="en-US" sz="1800" u="none" cap="none" strike="noStrike">
                <a:solidFill>
                  <a:srgbClr val="262626"/>
                </a:solidFill>
                <a:latin typeface="Roboto Light"/>
                <a:ea typeface="Roboto Light"/>
                <a:cs typeface="Roboto Light"/>
                <a:sym typeface="Roboto Light"/>
              </a:rPr>
              <a:t>Chapter: </a:t>
            </a:r>
            <a:r>
              <a:rPr b="0" i="0" lang="en-US" sz="1800" u="none" cap="none" strike="noStrike">
                <a:solidFill>
                  <a:srgbClr val="262626"/>
                </a:solidFill>
                <a:latin typeface="Roboto Light"/>
                <a:ea typeface="Roboto Light"/>
                <a:cs typeface="Roboto Light"/>
                <a:sym typeface="Roboto Light"/>
              </a:rPr>
              <a:t>Unit 2 Chapter 2</a:t>
            </a:r>
            <a:endParaRPr b="0" i="0" sz="1800" u="none" cap="none" strike="noStrike">
              <a:solidFill>
                <a:srgbClr val="262626"/>
              </a:solidFill>
              <a:latin typeface="Roboto Light"/>
              <a:ea typeface="Roboto Light"/>
              <a:cs typeface="Roboto Light"/>
              <a:sym typeface="Roboto Light"/>
            </a:endParaRPr>
          </a:p>
          <a:p>
            <a:pPr indent="0" lvl="0" marL="0" marR="0" rtl="0" algn="l">
              <a:lnSpc>
                <a:spcPct val="150000"/>
              </a:lnSpc>
              <a:spcBef>
                <a:spcPts val="0"/>
              </a:spcBef>
              <a:spcAft>
                <a:spcPts val="0"/>
              </a:spcAft>
              <a:buClr>
                <a:srgbClr val="000000"/>
              </a:buClr>
              <a:buSzPts val="1800"/>
              <a:buFont typeface="Arial"/>
              <a:buNone/>
            </a:pPr>
            <a:r>
              <a:rPr b="1" i="0" lang="en-US" sz="1800" u="none" cap="none" strike="noStrike">
                <a:solidFill>
                  <a:srgbClr val="262626"/>
                </a:solidFill>
                <a:latin typeface="Roboto Light"/>
                <a:ea typeface="Roboto Light"/>
                <a:cs typeface="Roboto Light"/>
                <a:sym typeface="Roboto Light"/>
              </a:rPr>
              <a:t>Chapter Name: </a:t>
            </a:r>
            <a:r>
              <a:rPr b="1" i="0" lang="en-US" sz="1800" u="none" cap="none" strike="noStrike">
                <a:solidFill>
                  <a:srgbClr val="262626"/>
                </a:solidFill>
                <a:latin typeface="Roboto"/>
                <a:ea typeface="Roboto"/>
                <a:cs typeface="Roboto"/>
                <a:sym typeface="Roboto"/>
              </a:rPr>
              <a:t>Object, Methods &amp; Properties</a:t>
            </a:r>
            <a:endParaRPr b="1" i="0" sz="1400" u="none" cap="none" strike="noStrike">
              <a:solidFill>
                <a:srgbClr val="000000"/>
              </a:solidFill>
              <a:latin typeface="Arial"/>
              <a:ea typeface="Arial"/>
              <a:cs typeface="Arial"/>
              <a:sym typeface="Arial"/>
            </a:endParaRPr>
          </a:p>
        </p:txBody>
      </p:sp>
      <p:sp>
        <p:nvSpPr>
          <p:cNvPr id="111" name="Google Shape;111;p1"/>
          <p:cNvSpPr txBox="1"/>
          <p:nvPr/>
        </p:nvSpPr>
        <p:spPr>
          <a:xfrm>
            <a:off x="669601" y="3599717"/>
            <a:ext cx="10882577" cy="400110"/>
          </a:xfrm>
          <a:prstGeom prst="rect">
            <a:avLst/>
          </a:prstGeom>
          <a:solidFill>
            <a:srgbClr val="F2F2F2"/>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t/>
            </a:r>
            <a:endParaRPr b="1" i="0" sz="2000" u="sng" cap="none" strike="noStrike">
              <a:solidFill>
                <a:schemeClr val="dk1"/>
              </a:solidFill>
              <a:latin typeface="Roboto Light"/>
              <a:ea typeface="Roboto Light"/>
              <a:cs typeface="Roboto Light"/>
              <a:sym typeface="Roboto Light"/>
            </a:endParaRPr>
          </a:p>
        </p:txBody>
      </p:sp>
      <p:sp>
        <p:nvSpPr>
          <p:cNvPr id="112" name="Google Shape;112;p1"/>
          <p:cNvSpPr txBox="1"/>
          <p:nvPr>
            <p:ph idx="4294967295"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100"/>
              <a:buNone/>
            </a:pPr>
            <a:fld id="{00000000-1234-1234-1234-123412341234}" type="slidenum">
              <a:rPr lang="en-US"/>
              <a:t>‹#›</a:t>
            </a:fld>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1" name="Shape 191"/>
        <p:cNvGrpSpPr/>
        <p:nvPr/>
      </p:nvGrpSpPr>
      <p:grpSpPr>
        <a:xfrm>
          <a:off x="0" y="0"/>
          <a:ext cx="0" cy="0"/>
          <a:chOff x="0" y="0"/>
          <a:chExt cx="0" cy="0"/>
        </a:xfrm>
      </p:grpSpPr>
      <p:sp>
        <p:nvSpPr>
          <p:cNvPr id="192" name="Google Shape;192;p10"/>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26724"/>
              </a:solidFill>
              <a:latin typeface="Calibri"/>
              <a:ea typeface="Calibri"/>
              <a:cs typeface="Calibri"/>
              <a:sym typeface="Calibri"/>
            </a:endParaRPr>
          </a:p>
        </p:txBody>
      </p:sp>
      <p:sp>
        <p:nvSpPr>
          <p:cNvPr id="193" name="Google Shape;193;p10"/>
          <p:cNvSpPr txBox="1"/>
          <p:nvPr>
            <p:ph type="title"/>
          </p:nvPr>
        </p:nvSpPr>
        <p:spPr>
          <a:xfrm>
            <a:off x="838200" y="681037"/>
            <a:ext cx="10515600" cy="741176"/>
          </a:xfrm>
          <a:prstGeom prst="rect">
            <a:avLst/>
          </a:prstGeom>
          <a:solidFill>
            <a:srgbClr val="FCD3C2"/>
          </a:solid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Quattrocento Sans"/>
              <a:buNone/>
            </a:pPr>
            <a:r>
              <a:rPr b="1" i="1" lang="en-US" sz="4400">
                <a:latin typeface="Quattrocento Sans"/>
                <a:ea typeface="Quattrocento Sans"/>
                <a:cs typeface="Quattrocento Sans"/>
                <a:sym typeface="Quattrocento Sans"/>
              </a:rPr>
              <a:t>Properties</a:t>
            </a:r>
            <a:endParaRPr b="1" i="1" sz="4400">
              <a:latin typeface="Quattrocento Sans"/>
              <a:ea typeface="Quattrocento Sans"/>
              <a:cs typeface="Quattrocento Sans"/>
              <a:sym typeface="Quattrocento Sans"/>
            </a:endParaRPr>
          </a:p>
        </p:txBody>
      </p:sp>
      <p:sp>
        <p:nvSpPr>
          <p:cNvPr id="194" name="Google Shape;194;p10"/>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p>
            <a:pPr indent="0" lvl="0" marL="12700" rtl="0" algn="l">
              <a:lnSpc>
                <a:spcPct val="100000"/>
              </a:lnSpc>
              <a:spcBef>
                <a:spcPts val="0"/>
              </a:spcBef>
              <a:spcAft>
                <a:spcPts val="0"/>
              </a:spcAft>
              <a:buClr>
                <a:schemeClr val="dk1"/>
              </a:buClr>
              <a:buSzPts val="800"/>
              <a:buNone/>
            </a:pPr>
            <a:r>
              <a:rPr lang="en-US" sz="800">
                <a:solidFill>
                  <a:schemeClr val="dk1"/>
                </a:solidFill>
                <a:latin typeface="Quattrocento Sans"/>
                <a:ea typeface="Quattrocento Sans"/>
                <a:cs typeface="Quattrocento Sans"/>
                <a:sym typeface="Quattrocento Sans"/>
              </a:rPr>
              <a:t>.</a:t>
            </a:r>
            <a:endParaRPr/>
          </a:p>
        </p:txBody>
      </p:sp>
      <p:sp>
        <p:nvSpPr>
          <p:cNvPr descr="Image result for vectors" id="195" name="Google Shape;195;p10"/>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96" name="Google Shape;196;p10"/>
          <p:cNvSpPr txBox="1"/>
          <p:nvPr/>
        </p:nvSpPr>
        <p:spPr>
          <a:xfrm>
            <a:off x="838200" y="1634893"/>
            <a:ext cx="10267334" cy="5642570"/>
          </a:xfrm>
          <a:prstGeom prst="rect">
            <a:avLst/>
          </a:prstGeom>
          <a:noFill/>
          <a:ln>
            <a:noFill/>
          </a:ln>
        </p:spPr>
        <p:txBody>
          <a:bodyPr anchorCtr="0" anchor="t" bIns="0" lIns="91425" spcFirstLastPara="1" rIns="91425" wrap="square" tIns="0">
            <a:spAutoFit/>
          </a:bodyPr>
          <a:lstStyle/>
          <a:p>
            <a:pPr indent="-457200" lvl="0" marL="469900" marR="0" rtl="0" algn="l">
              <a:lnSpc>
                <a:spcPct val="100000"/>
              </a:lnSpc>
              <a:spcBef>
                <a:spcPts val="0"/>
              </a:spcBef>
              <a:spcAft>
                <a:spcPts val="0"/>
              </a:spcAft>
              <a:buClr>
                <a:schemeClr val="dk1"/>
              </a:buClr>
              <a:buSzPts val="2200"/>
              <a:buFont typeface="Calibri"/>
              <a:buAutoNum type="arabicPeriod" startAt="3"/>
            </a:pPr>
            <a:r>
              <a:rPr b="1" i="1" lang="en-US" sz="2200" u="none" cap="none" strike="noStrike">
                <a:solidFill>
                  <a:schemeClr val="dk1"/>
                </a:solidFill>
                <a:latin typeface="Quattrocento Sans"/>
                <a:ea typeface="Quattrocento Sans"/>
                <a:cs typeface="Quattrocento Sans"/>
                <a:sym typeface="Quattrocento Sans"/>
              </a:rPr>
              <a:t>The NumberFormat property:</a:t>
            </a:r>
            <a:endParaRPr b="0" i="0" sz="1400" u="none" cap="none" strike="noStrike">
              <a:solidFill>
                <a:srgbClr val="000000"/>
              </a:solidFill>
              <a:latin typeface="Arial"/>
              <a:ea typeface="Arial"/>
              <a:cs typeface="Arial"/>
              <a:sym typeface="Arial"/>
            </a:endParaRPr>
          </a:p>
          <a:p>
            <a:pPr indent="-342900" lvl="0" marL="355600" marR="0" rtl="0" algn="l">
              <a:lnSpc>
                <a:spcPct val="100000"/>
              </a:lnSpc>
              <a:spcBef>
                <a:spcPts val="400"/>
              </a:spcBef>
              <a:spcAft>
                <a:spcPts val="0"/>
              </a:spcAft>
              <a:buClr>
                <a:schemeClr val="dk1"/>
              </a:buClr>
              <a:buSzPts val="2200"/>
              <a:buFont typeface="Noto Sans Symbols"/>
              <a:buChar char="⮚"/>
            </a:pPr>
            <a:r>
              <a:rPr b="0" i="1" lang="en-US" sz="2200" u="none" cap="none" strike="noStrike">
                <a:solidFill>
                  <a:schemeClr val="dk1"/>
                </a:solidFill>
                <a:latin typeface="Quattrocento Sans"/>
                <a:ea typeface="Quattrocento Sans"/>
                <a:cs typeface="Quattrocento Sans"/>
                <a:sym typeface="Quattrocento Sans"/>
              </a:rPr>
              <a:t>It represents the number format (expressed as a text string) of the Range object. </a:t>
            </a:r>
            <a:endParaRPr b="0" i="0" sz="1400" u="none" cap="none" strike="noStrike">
              <a:solidFill>
                <a:srgbClr val="000000"/>
              </a:solidFill>
              <a:latin typeface="Arial"/>
              <a:ea typeface="Arial"/>
              <a:cs typeface="Arial"/>
              <a:sym typeface="Arial"/>
            </a:endParaRPr>
          </a:p>
          <a:p>
            <a:pPr indent="-342900" lvl="0" marL="355600" marR="0" rtl="0" algn="l">
              <a:lnSpc>
                <a:spcPct val="100000"/>
              </a:lnSpc>
              <a:spcBef>
                <a:spcPts val="400"/>
              </a:spcBef>
              <a:spcAft>
                <a:spcPts val="0"/>
              </a:spcAft>
              <a:buClr>
                <a:schemeClr val="dk1"/>
              </a:buClr>
              <a:buSzPts val="2200"/>
              <a:buFont typeface="Noto Sans Symbols"/>
              <a:buChar char="⮚"/>
            </a:pPr>
            <a:r>
              <a:rPr b="0" i="1" lang="en-US" sz="2200" u="none" cap="none" strike="noStrike">
                <a:solidFill>
                  <a:schemeClr val="dk1"/>
                </a:solidFill>
                <a:latin typeface="Quattrocento Sans"/>
                <a:ea typeface="Quattrocento Sans"/>
                <a:cs typeface="Quattrocento Sans"/>
                <a:sym typeface="Quattrocento Sans"/>
              </a:rPr>
              <a:t>This is a read-write property, so VBA code can either examine the number format or change it. </a:t>
            </a:r>
            <a:endParaRPr b="0" i="0" sz="1400" u="none" cap="none" strike="noStrike">
              <a:solidFill>
                <a:srgbClr val="000000"/>
              </a:solidFill>
              <a:latin typeface="Arial"/>
              <a:ea typeface="Arial"/>
              <a:cs typeface="Arial"/>
              <a:sym typeface="Arial"/>
            </a:endParaRPr>
          </a:p>
          <a:p>
            <a:pPr indent="-342900" lvl="0" marL="355600" marR="0" rtl="0" algn="l">
              <a:lnSpc>
                <a:spcPct val="100000"/>
              </a:lnSpc>
              <a:spcBef>
                <a:spcPts val="400"/>
              </a:spcBef>
              <a:spcAft>
                <a:spcPts val="0"/>
              </a:spcAft>
              <a:buClr>
                <a:schemeClr val="dk1"/>
              </a:buClr>
              <a:buSzPts val="2200"/>
              <a:buFont typeface="Noto Sans Symbols"/>
              <a:buChar char="⮚"/>
            </a:pPr>
            <a:r>
              <a:rPr b="0" i="1" lang="en-US" sz="2200" u="none" cap="none" strike="noStrike">
                <a:solidFill>
                  <a:schemeClr val="dk1"/>
                </a:solidFill>
                <a:latin typeface="Quattrocento Sans"/>
                <a:ea typeface="Quattrocento Sans"/>
                <a:cs typeface="Quattrocento Sans"/>
                <a:sym typeface="Quattrocento Sans"/>
              </a:rPr>
              <a:t>The following statement changes the number format of column A to a percentage with two decimal places:</a:t>
            </a:r>
            <a:endParaRPr b="0" i="0" sz="1400" u="none" cap="none" strike="noStrike">
              <a:solidFill>
                <a:srgbClr val="000000"/>
              </a:solidFill>
              <a:latin typeface="Arial"/>
              <a:ea typeface="Arial"/>
              <a:cs typeface="Arial"/>
              <a:sym typeface="Arial"/>
            </a:endParaRPr>
          </a:p>
          <a:p>
            <a:pPr indent="0" lvl="0" marL="12700" marR="0" rtl="0" algn="l">
              <a:lnSpc>
                <a:spcPct val="100000"/>
              </a:lnSpc>
              <a:spcBef>
                <a:spcPts val="400"/>
              </a:spcBef>
              <a:spcAft>
                <a:spcPts val="0"/>
              </a:spcAft>
              <a:buClr>
                <a:srgbClr val="000000"/>
              </a:buClr>
              <a:buSzPts val="2200"/>
              <a:buFont typeface="Arial"/>
              <a:buNone/>
            </a:pPr>
            <a:r>
              <a:rPr b="0" i="1" lang="en-US" sz="2200" u="none" cap="none" strike="noStrike">
                <a:solidFill>
                  <a:schemeClr val="dk1"/>
                </a:solidFill>
                <a:latin typeface="Quattrocento Sans"/>
                <a:ea typeface="Quattrocento Sans"/>
                <a:cs typeface="Quattrocento Sans"/>
                <a:sym typeface="Quattrocento Sans"/>
              </a:rPr>
              <a:t>	</a:t>
            </a:r>
            <a:r>
              <a:rPr b="1" i="1" lang="en-US" sz="2200" u="none" cap="none" strike="noStrike">
                <a:solidFill>
                  <a:schemeClr val="dk1"/>
                </a:solidFill>
                <a:latin typeface="Quattrocento Sans"/>
                <a:ea typeface="Quattrocento Sans"/>
                <a:cs typeface="Quattrocento Sans"/>
                <a:sym typeface="Quattrocento Sans"/>
              </a:rPr>
              <a:t>Columns("A:A").NumberFormat = "0.00%“</a:t>
            </a:r>
            <a:endParaRPr b="0" i="0" sz="1400" u="none" cap="none" strike="noStrike">
              <a:solidFill>
                <a:srgbClr val="000000"/>
              </a:solidFill>
              <a:latin typeface="Arial"/>
              <a:ea typeface="Arial"/>
              <a:cs typeface="Arial"/>
              <a:sym typeface="Arial"/>
            </a:endParaRPr>
          </a:p>
          <a:p>
            <a:pPr indent="-457200" lvl="0" marL="469900" marR="0" rtl="0" algn="l">
              <a:lnSpc>
                <a:spcPct val="100000"/>
              </a:lnSpc>
              <a:spcBef>
                <a:spcPts val="400"/>
              </a:spcBef>
              <a:spcAft>
                <a:spcPts val="0"/>
              </a:spcAft>
              <a:buClr>
                <a:schemeClr val="dk1"/>
              </a:buClr>
              <a:buSzPts val="2200"/>
              <a:buFont typeface="Calibri"/>
              <a:buAutoNum type="arabicPeriod" startAt="4"/>
            </a:pPr>
            <a:r>
              <a:rPr b="1" i="1" lang="en-US" sz="2200" u="none" cap="none" strike="noStrike">
                <a:solidFill>
                  <a:schemeClr val="dk1"/>
                </a:solidFill>
                <a:latin typeface="Quattrocento Sans"/>
                <a:ea typeface="Quattrocento Sans"/>
                <a:cs typeface="Quattrocento Sans"/>
                <a:sym typeface="Quattrocento Sans"/>
              </a:rPr>
              <a:t>The Formula Property</a:t>
            </a:r>
            <a:endParaRPr b="0" i="0" sz="1400" u="none" cap="none" strike="noStrike">
              <a:solidFill>
                <a:srgbClr val="000000"/>
              </a:solidFill>
              <a:latin typeface="Arial"/>
              <a:ea typeface="Arial"/>
              <a:cs typeface="Arial"/>
              <a:sym typeface="Arial"/>
            </a:endParaRPr>
          </a:p>
          <a:p>
            <a:pPr indent="-342900" lvl="0" marL="355600" marR="0" rtl="0" algn="l">
              <a:lnSpc>
                <a:spcPct val="100000"/>
              </a:lnSpc>
              <a:spcBef>
                <a:spcPts val="400"/>
              </a:spcBef>
              <a:spcAft>
                <a:spcPts val="0"/>
              </a:spcAft>
              <a:buClr>
                <a:schemeClr val="dk1"/>
              </a:buClr>
              <a:buSzPts val="2200"/>
              <a:buFont typeface="Noto Sans Symbols"/>
              <a:buChar char="⮚"/>
            </a:pPr>
            <a:r>
              <a:rPr b="0" i="1" lang="en-US" sz="2200" u="none" cap="none" strike="noStrike">
                <a:solidFill>
                  <a:schemeClr val="dk1"/>
                </a:solidFill>
                <a:latin typeface="Quattrocento Sans"/>
                <a:ea typeface="Quattrocento Sans"/>
                <a:cs typeface="Quattrocento Sans"/>
                <a:sym typeface="Quattrocento Sans"/>
              </a:rPr>
              <a:t>The Formula property represents the formula in a cell. </a:t>
            </a:r>
            <a:endParaRPr b="0" i="1" sz="2200" u="none" cap="none" strike="noStrike">
              <a:solidFill>
                <a:schemeClr val="dk1"/>
              </a:solidFill>
              <a:latin typeface="Quattrocento Sans"/>
              <a:ea typeface="Quattrocento Sans"/>
              <a:cs typeface="Quattrocento Sans"/>
              <a:sym typeface="Quattrocento Sans"/>
            </a:endParaRPr>
          </a:p>
          <a:p>
            <a:pPr indent="-342900" lvl="0" marL="355600" marR="0" rtl="0" algn="l">
              <a:lnSpc>
                <a:spcPct val="100000"/>
              </a:lnSpc>
              <a:spcBef>
                <a:spcPts val="400"/>
              </a:spcBef>
              <a:spcAft>
                <a:spcPts val="0"/>
              </a:spcAft>
              <a:buClr>
                <a:schemeClr val="dk1"/>
              </a:buClr>
              <a:buSzPts val="2200"/>
              <a:buFont typeface="Noto Sans Symbols"/>
              <a:buChar char="⮚"/>
            </a:pPr>
            <a:r>
              <a:rPr b="0" i="1" lang="en-US" sz="2200" u="none" cap="none" strike="noStrike">
                <a:solidFill>
                  <a:schemeClr val="dk1"/>
                </a:solidFill>
                <a:latin typeface="Quattrocento Sans"/>
                <a:ea typeface="Quattrocento Sans"/>
                <a:cs typeface="Quattrocento Sans"/>
                <a:sym typeface="Quattrocento Sans"/>
              </a:rPr>
              <a:t>The following statement enters a SUM formula into cell A13: </a:t>
            </a:r>
            <a:endParaRPr b="0" i="0" sz="1400" u="none" cap="none" strike="noStrike">
              <a:solidFill>
                <a:srgbClr val="000000"/>
              </a:solidFill>
              <a:latin typeface="Arial"/>
              <a:ea typeface="Arial"/>
              <a:cs typeface="Arial"/>
              <a:sym typeface="Arial"/>
            </a:endParaRPr>
          </a:p>
          <a:p>
            <a:pPr indent="0" lvl="0" marL="12700" marR="0" rtl="0" algn="l">
              <a:lnSpc>
                <a:spcPct val="100000"/>
              </a:lnSpc>
              <a:spcBef>
                <a:spcPts val="400"/>
              </a:spcBef>
              <a:spcAft>
                <a:spcPts val="0"/>
              </a:spcAft>
              <a:buClr>
                <a:srgbClr val="000000"/>
              </a:buClr>
              <a:buSzPts val="2200"/>
              <a:buFont typeface="Arial"/>
              <a:buNone/>
            </a:pPr>
            <a:r>
              <a:rPr b="0" i="1" lang="en-US" sz="2200" u="none" cap="none" strike="noStrike">
                <a:solidFill>
                  <a:schemeClr val="dk1"/>
                </a:solidFill>
                <a:latin typeface="Quattrocento Sans"/>
                <a:ea typeface="Quattrocento Sans"/>
                <a:cs typeface="Quattrocento Sans"/>
                <a:sym typeface="Quattrocento Sans"/>
              </a:rPr>
              <a:t>	</a:t>
            </a:r>
            <a:r>
              <a:rPr b="1" i="1" lang="en-US" sz="2200" u="none" cap="none" strike="noStrike">
                <a:solidFill>
                  <a:schemeClr val="dk1"/>
                </a:solidFill>
                <a:latin typeface="Quattrocento Sans"/>
                <a:ea typeface="Quattrocento Sans"/>
                <a:cs typeface="Quattrocento Sans"/>
                <a:sym typeface="Quattrocento Sans"/>
              </a:rPr>
              <a:t>Range("A13").Formula = "=SUM(A1:A12)" </a:t>
            </a:r>
            <a:endParaRPr b="0" i="0" sz="1400" u="none" cap="none" strike="noStrike">
              <a:solidFill>
                <a:srgbClr val="000000"/>
              </a:solidFill>
              <a:latin typeface="Arial"/>
              <a:ea typeface="Arial"/>
              <a:cs typeface="Arial"/>
              <a:sym typeface="Arial"/>
            </a:endParaRPr>
          </a:p>
          <a:p>
            <a:pPr indent="-342900" lvl="0" marL="355600" marR="0" rtl="0" algn="l">
              <a:lnSpc>
                <a:spcPct val="100000"/>
              </a:lnSpc>
              <a:spcBef>
                <a:spcPts val="400"/>
              </a:spcBef>
              <a:spcAft>
                <a:spcPts val="0"/>
              </a:spcAft>
              <a:buClr>
                <a:schemeClr val="dk1"/>
              </a:buClr>
              <a:buSzPts val="2200"/>
              <a:buFont typeface="Noto Sans Symbols"/>
              <a:buChar char="⮚"/>
            </a:pPr>
            <a:r>
              <a:rPr b="0" i="1" lang="en-US" sz="2200" u="none" cap="none" strike="noStrike">
                <a:solidFill>
                  <a:schemeClr val="dk1"/>
                </a:solidFill>
                <a:latin typeface="Quattrocento Sans"/>
                <a:ea typeface="Quattrocento Sans"/>
                <a:cs typeface="Quattrocento Sans"/>
                <a:sym typeface="Quattrocento Sans"/>
              </a:rPr>
              <a:t>The formula is a text string and is enclosed in quotation marks. Also the formula begins with an equal sign, as all formulas do.</a:t>
            </a:r>
            <a:endParaRPr b="0" i="0" sz="1400" u="none" cap="none" strike="noStrike">
              <a:solidFill>
                <a:srgbClr val="000000"/>
              </a:solidFill>
              <a:latin typeface="Arial"/>
              <a:ea typeface="Arial"/>
              <a:cs typeface="Arial"/>
              <a:sym typeface="Arial"/>
            </a:endParaRPr>
          </a:p>
          <a:p>
            <a:pPr indent="0" lvl="0" marL="12700" marR="0" rtl="0" algn="l">
              <a:lnSpc>
                <a:spcPct val="100000"/>
              </a:lnSpc>
              <a:spcBef>
                <a:spcPts val="400"/>
              </a:spcBef>
              <a:spcAft>
                <a:spcPts val="0"/>
              </a:spcAft>
              <a:buClr>
                <a:srgbClr val="000000"/>
              </a:buClr>
              <a:buSzPts val="2200"/>
              <a:buFont typeface="Arial"/>
              <a:buNone/>
            </a:pPr>
            <a:r>
              <a:t/>
            </a:r>
            <a:endParaRPr b="0" i="1" sz="2200" u="none" cap="none" strike="noStrike">
              <a:solidFill>
                <a:schemeClr val="dk1"/>
              </a:solidFill>
              <a:latin typeface="Quattrocento Sans"/>
              <a:ea typeface="Quattrocento Sans"/>
              <a:cs typeface="Quattrocento Sans"/>
              <a:sym typeface="Quattrocento Sans"/>
            </a:endParaRPr>
          </a:p>
          <a:p>
            <a:pPr indent="-203200" lvl="0" marL="355600" marR="0" rtl="0" algn="l">
              <a:lnSpc>
                <a:spcPct val="100000"/>
              </a:lnSpc>
              <a:spcBef>
                <a:spcPts val="400"/>
              </a:spcBef>
              <a:spcAft>
                <a:spcPts val="0"/>
              </a:spcAft>
              <a:buClr>
                <a:schemeClr val="dk1"/>
              </a:buClr>
              <a:buSzPts val="2200"/>
              <a:buFont typeface="Noto Sans Symbols"/>
              <a:buNone/>
            </a:pPr>
            <a:r>
              <a:t/>
            </a:r>
            <a:endParaRPr b="1" i="1" sz="2200" u="none" cap="none" strike="noStrike">
              <a:solidFill>
                <a:schemeClr val="dk1"/>
              </a:solidFill>
              <a:latin typeface="Quattrocento Sans"/>
              <a:ea typeface="Quattrocento Sans"/>
              <a:cs typeface="Quattrocento Sans"/>
              <a:sym typeface="Quattrocento Sans"/>
            </a:endParaRPr>
          </a:p>
        </p:txBody>
      </p:sp>
    </p:spTree>
  </p:cSld>
  <p:clrMapOvr>
    <a:masterClrMapping/>
  </p:clrMapOvr>
  <p:transition spd="slow">
    <p:push/>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0" name="Shape 200"/>
        <p:cNvGrpSpPr/>
        <p:nvPr/>
      </p:nvGrpSpPr>
      <p:grpSpPr>
        <a:xfrm>
          <a:off x="0" y="0"/>
          <a:ext cx="0" cy="0"/>
          <a:chOff x="0" y="0"/>
          <a:chExt cx="0" cy="0"/>
        </a:xfrm>
      </p:grpSpPr>
      <p:sp>
        <p:nvSpPr>
          <p:cNvPr id="201" name="Google Shape;201;p11"/>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26724"/>
              </a:solidFill>
              <a:latin typeface="Calibri"/>
              <a:ea typeface="Calibri"/>
              <a:cs typeface="Calibri"/>
              <a:sym typeface="Calibri"/>
            </a:endParaRPr>
          </a:p>
        </p:txBody>
      </p:sp>
      <p:sp>
        <p:nvSpPr>
          <p:cNvPr id="202" name="Google Shape;202;p11"/>
          <p:cNvSpPr txBox="1"/>
          <p:nvPr>
            <p:ph type="title"/>
          </p:nvPr>
        </p:nvSpPr>
        <p:spPr>
          <a:xfrm>
            <a:off x="838200" y="681037"/>
            <a:ext cx="10515600" cy="741176"/>
          </a:xfrm>
          <a:prstGeom prst="rect">
            <a:avLst/>
          </a:prstGeom>
          <a:solidFill>
            <a:srgbClr val="FCD3C2"/>
          </a:solid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Quattrocento Sans"/>
              <a:buNone/>
            </a:pPr>
            <a:r>
              <a:rPr b="1" i="1" lang="en-US" sz="4400">
                <a:latin typeface="Quattrocento Sans"/>
                <a:ea typeface="Quattrocento Sans"/>
                <a:cs typeface="Quattrocento Sans"/>
                <a:sym typeface="Quattrocento Sans"/>
              </a:rPr>
              <a:t>Methods</a:t>
            </a:r>
            <a:endParaRPr b="1" i="1" sz="4400">
              <a:latin typeface="Quattrocento Sans"/>
              <a:ea typeface="Quattrocento Sans"/>
              <a:cs typeface="Quattrocento Sans"/>
              <a:sym typeface="Quattrocento Sans"/>
            </a:endParaRPr>
          </a:p>
        </p:txBody>
      </p:sp>
      <p:sp>
        <p:nvSpPr>
          <p:cNvPr id="203" name="Google Shape;203;p11"/>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p>
            <a:pPr indent="0" lvl="0" marL="12700" rtl="0" algn="l">
              <a:lnSpc>
                <a:spcPct val="100000"/>
              </a:lnSpc>
              <a:spcBef>
                <a:spcPts val="0"/>
              </a:spcBef>
              <a:spcAft>
                <a:spcPts val="0"/>
              </a:spcAft>
              <a:buClr>
                <a:schemeClr val="dk1"/>
              </a:buClr>
              <a:buSzPts val="800"/>
              <a:buNone/>
            </a:pPr>
            <a:r>
              <a:rPr lang="en-US" sz="800">
                <a:solidFill>
                  <a:schemeClr val="dk1"/>
                </a:solidFill>
                <a:latin typeface="Quattrocento Sans"/>
                <a:ea typeface="Quattrocento Sans"/>
                <a:cs typeface="Quattrocento Sans"/>
                <a:sym typeface="Quattrocento Sans"/>
              </a:rPr>
              <a:t>.</a:t>
            </a:r>
            <a:endParaRPr/>
          </a:p>
        </p:txBody>
      </p:sp>
      <p:sp>
        <p:nvSpPr>
          <p:cNvPr descr="Image result for vectors" id="204" name="Google Shape;204;p11"/>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205" name="Google Shape;205;p11"/>
          <p:cNvSpPr txBox="1"/>
          <p:nvPr/>
        </p:nvSpPr>
        <p:spPr>
          <a:xfrm>
            <a:off x="835251" y="1682973"/>
            <a:ext cx="10093304" cy="5447645"/>
          </a:xfrm>
          <a:prstGeom prst="rect">
            <a:avLst/>
          </a:prstGeom>
          <a:noFill/>
          <a:ln>
            <a:noFill/>
          </a:ln>
        </p:spPr>
        <p:txBody>
          <a:bodyPr anchorCtr="0" anchor="t" bIns="45700" lIns="91425" spcFirstLastPara="1" rIns="91425" wrap="square" tIns="45700">
            <a:spAutoFit/>
          </a:bodyPr>
          <a:lstStyle/>
          <a:p>
            <a:pPr indent="-457200" lvl="0" marL="469900" marR="0" rtl="0" algn="l">
              <a:lnSpc>
                <a:spcPct val="100000"/>
              </a:lnSpc>
              <a:spcBef>
                <a:spcPts val="0"/>
              </a:spcBef>
              <a:spcAft>
                <a:spcPts val="0"/>
              </a:spcAft>
              <a:buClr>
                <a:schemeClr val="dk1"/>
              </a:buClr>
              <a:buSzPts val="2200"/>
              <a:buFont typeface="Calibri"/>
              <a:buAutoNum type="arabicPeriod"/>
            </a:pPr>
            <a:r>
              <a:rPr b="1" i="1" lang="en-US" sz="2200" u="none" cap="none" strike="noStrike">
                <a:solidFill>
                  <a:schemeClr val="dk1"/>
                </a:solidFill>
                <a:latin typeface="Quattrocento Sans"/>
                <a:ea typeface="Quattrocento Sans"/>
                <a:cs typeface="Quattrocento Sans"/>
                <a:sym typeface="Quattrocento Sans"/>
              </a:rPr>
              <a:t>The Copy and Paste method</a:t>
            </a:r>
            <a:endParaRPr b="0" i="0" sz="1400" u="none" cap="none" strike="noStrike">
              <a:solidFill>
                <a:srgbClr val="000000"/>
              </a:solidFill>
              <a:latin typeface="Arial"/>
              <a:ea typeface="Arial"/>
              <a:cs typeface="Arial"/>
              <a:sym typeface="Arial"/>
            </a:endParaRPr>
          </a:p>
          <a:p>
            <a:pPr indent="-342900" lvl="0" marL="355600" marR="0" rtl="0" algn="l">
              <a:lnSpc>
                <a:spcPct val="100000"/>
              </a:lnSpc>
              <a:spcBef>
                <a:spcPts val="400"/>
              </a:spcBef>
              <a:spcAft>
                <a:spcPts val="0"/>
              </a:spcAft>
              <a:buClr>
                <a:schemeClr val="dk1"/>
              </a:buClr>
              <a:buSzPts val="2200"/>
              <a:buFont typeface="Noto Sans Symbols"/>
              <a:buChar char="⮚"/>
            </a:pPr>
            <a:r>
              <a:rPr b="0" i="1" lang="en-US" sz="2200" u="none" cap="none" strike="noStrike">
                <a:solidFill>
                  <a:schemeClr val="dk1"/>
                </a:solidFill>
                <a:latin typeface="Quattrocento Sans"/>
                <a:ea typeface="Quattrocento Sans"/>
                <a:cs typeface="Quattrocento Sans"/>
                <a:sym typeface="Quattrocento Sans"/>
              </a:rPr>
              <a:t>The Copy method is applicable to the Range object, but the Paste method applies to the Worksheet object. </a:t>
            </a:r>
            <a:endParaRPr b="0" i="0" sz="1400" u="none" cap="none" strike="noStrike">
              <a:solidFill>
                <a:srgbClr val="000000"/>
              </a:solidFill>
              <a:latin typeface="Arial"/>
              <a:ea typeface="Arial"/>
              <a:cs typeface="Arial"/>
              <a:sym typeface="Arial"/>
            </a:endParaRPr>
          </a:p>
          <a:p>
            <a:pPr indent="-342900" lvl="0" marL="355600" marR="0" rtl="0" algn="l">
              <a:lnSpc>
                <a:spcPct val="100000"/>
              </a:lnSpc>
              <a:spcBef>
                <a:spcPts val="400"/>
              </a:spcBef>
              <a:spcAft>
                <a:spcPts val="0"/>
              </a:spcAft>
              <a:buClr>
                <a:schemeClr val="dk1"/>
              </a:buClr>
              <a:buSzPts val="2200"/>
              <a:buFont typeface="Noto Sans Symbols"/>
              <a:buChar char="⮚"/>
            </a:pPr>
            <a:r>
              <a:rPr b="0" i="1" lang="en-US" sz="2200" u="none" cap="none" strike="noStrike">
                <a:solidFill>
                  <a:schemeClr val="dk1"/>
                </a:solidFill>
                <a:latin typeface="Quattrocento Sans"/>
                <a:ea typeface="Quattrocento Sans"/>
                <a:cs typeface="Quattrocento Sans"/>
                <a:sym typeface="Quattrocento Sans"/>
              </a:rPr>
              <a:t>We copy to a range and paste it to a worksheet.</a:t>
            </a:r>
            <a:endParaRPr b="0" i="0" sz="1400" u="none" cap="none" strike="noStrike">
              <a:solidFill>
                <a:srgbClr val="000000"/>
              </a:solidFill>
              <a:latin typeface="Arial"/>
              <a:ea typeface="Arial"/>
              <a:cs typeface="Arial"/>
              <a:sym typeface="Arial"/>
            </a:endParaRPr>
          </a:p>
          <a:p>
            <a:pPr indent="0" lvl="0" marL="12700" marR="0" rtl="0" algn="l">
              <a:lnSpc>
                <a:spcPct val="100000"/>
              </a:lnSpc>
              <a:spcBef>
                <a:spcPts val="400"/>
              </a:spcBef>
              <a:spcAft>
                <a:spcPts val="0"/>
              </a:spcAft>
              <a:buClr>
                <a:srgbClr val="000000"/>
              </a:buClr>
              <a:buSzPts val="2200"/>
              <a:buFont typeface="Arial"/>
              <a:buNone/>
            </a:pPr>
            <a:r>
              <a:rPr b="0" i="1" lang="en-US" sz="2200" u="none" cap="none" strike="noStrike">
                <a:solidFill>
                  <a:schemeClr val="dk1"/>
                </a:solidFill>
                <a:latin typeface="Quattrocento Sans"/>
                <a:ea typeface="Quattrocento Sans"/>
                <a:cs typeface="Quattrocento Sans"/>
                <a:sym typeface="Quattrocento Sans"/>
              </a:rPr>
              <a:t>	</a:t>
            </a:r>
            <a:r>
              <a:rPr b="1" i="1" lang="en-US" sz="2200" u="none" cap="none" strike="noStrike">
                <a:solidFill>
                  <a:schemeClr val="dk1"/>
                </a:solidFill>
                <a:latin typeface="Quattrocento Sans"/>
                <a:ea typeface="Quattrocento Sans"/>
                <a:cs typeface="Quattrocento Sans"/>
                <a:sym typeface="Quattrocento Sans"/>
              </a:rPr>
              <a:t>Sub CopyRange()</a:t>
            </a:r>
            <a:endParaRPr b="0" i="0" sz="1400" u="none" cap="none" strike="noStrike">
              <a:solidFill>
                <a:srgbClr val="000000"/>
              </a:solidFill>
              <a:latin typeface="Arial"/>
              <a:ea typeface="Arial"/>
              <a:cs typeface="Arial"/>
              <a:sym typeface="Arial"/>
            </a:endParaRPr>
          </a:p>
          <a:p>
            <a:pPr indent="0" lvl="0" marL="12700" marR="0" rtl="0" algn="l">
              <a:lnSpc>
                <a:spcPct val="100000"/>
              </a:lnSpc>
              <a:spcBef>
                <a:spcPts val="400"/>
              </a:spcBef>
              <a:spcAft>
                <a:spcPts val="0"/>
              </a:spcAft>
              <a:buClr>
                <a:srgbClr val="000000"/>
              </a:buClr>
              <a:buSzPts val="2200"/>
              <a:buFont typeface="Arial"/>
              <a:buNone/>
            </a:pPr>
            <a:r>
              <a:rPr b="1" i="1" lang="en-US" sz="2200" u="none" cap="none" strike="noStrike">
                <a:solidFill>
                  <a:schemeClr val="dk1"/>
                </a:solidFill>
                <a:latin typeface="Quattrocento Sans"/>
                <a:ea typeface="Quattrocento Sans"/>
                <a:cs typeface="Quattrocento Sans"/>
                <a:sym typeface="Quattrocento Sans"/>
              </a:rPr>
              <a:t>	Range("A1:A12").Select</a:t>
            </a:r>
            <a:endParaRPr b="0" i="0" sz="1400" u="none" cap="none" strike="noStrike">
              <a:solidFill>
                <a:srgbClr val="000000"/>
              </a:solidFill>
              <a:latin typeface="Arial"/>
              <a:ea typeface="Arial"/>
              <a:cs typeface="Arial"/>
              <a:sym typeface="Arial"/>
            </a:endParaRPr>
          </a:p>
          <a:p>
            <a:pPr indent="0" lvl="0" marL="12700" marR="0" rtl="0" algn="l">
              <a:lnSpc>
                <a:spcPct val="100000"/>
              </a:lnSpc>
              <a:spcBef>
                <a:spcPts val="400"/>
              </a:spcBef>
              <a:spcAft>
                <a:spcPts val="0"/>
              </a:spcAft>
              <a:buClr>
                <a:srgbClr val="000000"/>
              </a:buClr>
              <a:buSzPts val="2200"/>
              <a:buFont typeface="Arial"/>
              <a:buNone/>
            </a:pPr>
            <a:r>
              <a:rPr b="1" i="1" lang="en-US" sz="2200" u="none" cap="none" strike="noStrike">
                <a:solidFill>
                  <a:schemeClr val="dk1"/>
                </a:solidFill>
                <a:latin typeface="Quattrocento Sans"/>
                <a:ea typeface="Quattrocento Sans"/>
                <a:cs typeface="Quattrocento Sans"/>
                <a:sym typeface="Quattrocento Sans"/>
              </a:rPr>
              <a:t>	Selection.Copy</a:t>
            </a:r>
            <a:endParaRPr b="1" i="1" sz="2200" u="none" cap="none" strike="noStrike">
              <a:solidFill>
                <a:schemeClr val="dk1"/>
              </a:solidFill>
              <a:latin typeface="Quattrocento Sans"/>
              <a:ea typeface="Quattrocento Sans"/>
              <a:cs typeface="Quattrocento Sans"/>
              <a:sym typeface="Quattrocento Sans"/>
            </a:endParaRPr>
          </a:p>
          <a:p>
            <a:pPr indent="0" lvl="0" marL="12700" marR="0" rtl="0" algn="l">
              <a:lnSpc>
                <a:spcPct val="100000"/>
              </a:lnSpc>
              <a:spcBef>
                <a:spcPts val="400"/>
              </a:spcBef>
              <a:spcAft>
                <a:spcPts val="0"/>
              </a:spcAft>
              <a:buClr>
                <a:srgbClr val="000000"/>
              </a:buClr>
              <a:buSzPts val="2200"/>
              <a:buFont typeface="Arial"/>
              <a:buNone/>
            </a:pPr>
            <a:r>
              <a:rPr b="1" i="1" lang="en-US" sz="2200" u="none" cap="none" strike="noStrike">
                <a:solidFill>
                  <a:schemeClr val="dk1"/>
                </a:solidFill>
                <a:latin typeface="Quattrocento Sans"/>
                <a:ea typeface="Quattrocento Sans"/>
                <a:cs typeface="Quattrocento Sans"/>
                <a:sym typeface="Quattrocento Sans"/>
              </a:rPr>
              <a:t>	Range("C1").Select</a:t>
            </a:r>
            <a:endParaRPr b="0" i="0" sz="1400" u="none" cap="none" strike="noStrike">
              <a:solidFill>
                <a:srgbClr val="000000"/>
              </a:solidFill>
              <a:latin typeface="Arial"/>
              <a:ea typeface="Arial"/>
              <a:cs typeface="Arial"/>
              <a:sym typeface="Arial"/>
            </a:endParaRPr>
          </a:p>
          <a:p>
            <a:pPr indent="0" lvl="0" marL="12700" marR="0" rtl="0" algn="l">
              <a:lnSpc>
                <a:spcPct val="100000"/>
              </a:lnSpc>
              <a:spcBef>
                <a:spcPts val="400"/>
              </a:spcBef>
              <a:spcAft>
                <a:spcPts val="0"/>
              </a:spcAft>
              <a:buClr>
                <a:srgbClr val="000000"/>
              </a:buClr>
              <a:buSzPts val="2200"/>
              <a:buFont typeface="Arial"/>
              <a:buNone/>
            </a:pPr>
            <a:r>
              <a:rPr b="1" i="1" lang="en-US" sz="2200" u="none" cap="none" strike="noStrike">
                <a:solidFill>
                  <a:schemeClr val="dk1"/>
                </a:solidFill>
                <a:latin typeface="Quattrocento Sans"/>
                <a:ea typeface="Quattrocento Sans"/>
                <a:cs typeface="Quattrocento Sans"/>
                <a:sym typeface="Quattrocento Sans"/>
              </a:rPr>
              <a:t>	ActiveSheet.Paste</a:t>
            </a:r>
            <a:endParaRPr b="1" i="1" sz="2200" u="none" cap="none" strike="noStrike">
              <a:solidFill>
                <a:schemeClr val="dk1"/>
              </a:solidFill>
              <a:latin typeface="Quattrocento Sans"/>
              <a:ea typeface="Quattrocento Sans"/>
              <a:cs typeface="Quattrocento Sans"/>
              <a:sym typeface="Quattrocento Sans"/>
            </a:endParaRPr>
          </a:p>
          <a:p>
            <a:pPr indent="0" lvl="0" marL="12700" marR="0" rtl="0" algn="l">
              <a:lnSpc>
                <a:spcPct val="100000"/>
              </a:lnSpc>
              <a:spcBef>
                <a:spcPts val="400"/>
              </a:spcBef>
              <a:spcAft>
                <a:spcPts val="0"/>
              </a:spcAft>
              <a:buClr>
                <a:srgbClr val="000000"/>
              </a:buClr>
              <a:buSzPts val="2200"/>
              <a:buFont typeface="Arial"/>
              <a:buNone/>
            </a:pPr>
            <a:r>
              <a:rPr b="1" i="1" lang="en-US" sz="2200" u="none" cap="none" strike="noStrike">
                <a:solidFill>
                  <a:schemeClr val="dk1"/>
                </a:solidFill>
                <a:latin typeface="Quattrocento Sans"/>
                <a:ea typeface="Quattrocento Sans"/>
                <a:cs typeface="Quattrocento Sans"/>
                <a:sym typeface="Quattrocento Sans"/>
              </a:rPr>
              <a:t>	End Sub</a:t>
            </a:r>
            <a:endParaRPr b="0" i="0" sz="1400" u="none" cap="none" strike="noStrike">
              <a:solidFill>
                <a:srgbClr val="000000"/>
              </a:solidFill>
              <a:latin typeface="Arial"/>
              <a:ea typeface="Arial"/>
              <a:cs typeface="Arial"/>
              <a:sym typeface="Arial"/>
            </a:endParaRPr>
          </a:p>
          <a:p>
            <a:pPr indent="-342900" lvl="0" marL="355600" marR="0" rtl="0" algn="l">
              <a:lnSpc>
                <a:spcPct val="100000"/>
              </a:lnSpc>
              <a:spcBef>
                <a:spcPts val="400"/>
              </a:spcBef>
              <a:spcAft>
                <a:spcPts val="0"/>
              </a:spcAft>
              <a:buClr>
                <a:schemeClr val="dk1"/>
              </a:buClr>
              <a:buSzPts val="2200"/>
              <a:buFont typeface="Noto Sans Symbols"/>
              <a:buChar char="⮚"/>
            </a:pPr>
            <a:r>
              <a:rPr b="0" i="1" lang="en-US" sz="2200" u="none" cap="none" strike="noStrike">
                <a:solidFill>
                  <a:schemeClr val="dk1"/>
                </a:solidFill>
                <a:latin typeface="Quattrocento Sans"/>
                <a:ea typeface="Quattrocento Sans"/>
                <a:cs typeface="Quattrocento Sans"/>
                <a:sym typeface="Quattrocento Sans"/>
              </a:rPr>
              <a:t>The following procedure accomplishes the same task as the preceding</a:t>
            </a:r>
            <a:endParaRPr b="0" i="0" sz="1400" u="none" cap="none" strike="noStrike">
              <a:solidFill>
                <a:srgbClr val="000000"/>
              </a:solidFill>
              <a:latin typeface="Arial"/>
              <a:ea typeface="Arial"/>
              <a:cs typeface="Arial"/>
              <a:sym typeface="Arial"/>
            </a:endParaRPr>
          </a:p>
          <a:p>
            <a:pPr indent="0" lvl="0" marL="12700" marR="0" rtl="0" algn="l">
              <a:lnSpc>
                <a:spcPct val="100000"/>
              </a:lnSpc>
              <a:spcBef>
                <a:spcPts val="400"/>
              </a:spcBef>
              <a:spcAft>
                <a:spcPts val="0"/>
              </a:spcAft>
              <a:buClr>
                <a:srgbClr val="000000"/>
              </a:buClr>
              <a:buSzPts val="2200"/>
              <a:buFont typeface="Arial"/>
              <a:buNone/>
            </a:pPr>
            <a:r>
              <a:rPr b="0" i="1" lang="en-US" sz="2200" u="none" cap="none" strike="noStrike">
                <a:solidFill>
                  <a:schemeClr val="dk1"/>
                </a:solidFill>
                <a:latin typeface="Quattrocento Sans"/>
                <a:ea typeface="Quattrocento Sans"/>
                <a:cs typeface="Quattrocento Sans"/>
                <a:sym typeface="Quattrocento Sans"/>
              </a:rPr>
              <a:t>    example by using a single statement: </a:t>
            </a:r>
            <a:endParaRPr b="0" i="0" sz="1400" u="none" cap="none" strike="noStrike">
              <a:solidFill>
                <a:srgbClr val="000000"/>
              </a:solidFill>
              <a:latin typeface="Arial"/>
              <a:ea typeface="Arial"/>
              <a:cs typeface="Arial"/>
              <a:sym typeface="Arial"/>
            </a:endParaRPr>
          </a:p>
          <a:p>
            <a:pPr indent="0" lvl="0" marL="12700" marR="0" rtl="0" algn="l">
              <a:lnSpc>
                <a:spcPct val="100000"/>
              </a:lnSpc>
              <a:spcBef>
                <a:spcPts val="400"/>
              </a:spcBef>
              <a:spcAft>
                <a:spcPts val="0"/>
              </a:spcAft>
              <a:buClr>
                <a:srgbClr val="000000"/>
              </a:buClr>
              <a:buSzPts val="2200"/>
              <a:buFont typeface="Arial"/>
              <a:buNone/>
            </a:pPr>
            <a:r>
              <a:rPr b="0" i="1" lang="en-US" sz="2200" u="none" cap="none" strike="noStrike">
                <a:solidFill>
                  <a:schemeClr val="dk1"/>
                </a:solidFill>
                <a:latin typeface="Quattrocento Sans"/>
                <a:ea typeface="Quattrocento Sans"/>
                <a:cs typeface="Quattrocento Sans"/>
                <a:sym typeface="Quattrocento Sans"/>
              </a:rPr>
              <a:t>	</a:t>
            </a:r>
            <a:r>
              <a:rPr b="1" i="1" lang="en-US" sz="2200" u="none" cap="none" strike="noStrike">
                <a:solidFill>
                  <a:schemeClr val="dk1"/>
                </a:solidFill>
                <a:latin typeface="Quattrocento Sans"/>
                <a:ea typeface="Quattrocento Sans"/>
                <a:cs typeface="Quattrocento Sans"/>
                <a:sym typeface="Quattrocento Sans"/>
              </a:rPr>
              <a:t>Range("A1:A12").Copy Range("C1")</a:t>
            </a:r>
            <a:endParaRPr b="0" i="0" sz="1400" u="none" cap="none" strike="noStrike">
              <a:solidFill>
                <a:srgbClr val="000000"/>
              </a:solidFill>
              <a:latin typeface="Arial"/>
              <a:ea typeface="Arial"/>
              <a:cs typeface="Arial"/>
              <a:sym typeface="Arial"/>
            </a:endParaRPr>
          </a:p>
          <a:p>
            <a:pPr indent="-203200" lvl="0" marL="355600" marR="0" rtl="0" algn="l">
              <a:lnSpc>
                <a:spcPct val="100000"/>
              </a:lnSpc>
              <a:spcBef>
                <a:spcPts val="400"/>
              </a:spcBef>
              <a:spcAft>
                <a:spcPts val="0"/>
              </a:spcAft>
              <a:buClr>
                <a:schemeClr val="dk1"/>
              </a:buClr>
              <a:buSzPts val="2200"/>
              <a:buFont typeface="Noto Sans Symbols"/>
              <a:buNone/>
            </a:pPr>
            <a:r>
              <a:t/>
            </a:r>
            <a:endParaRPr b="1" i="1" sz="2200" u="none" cap="none" strike="noStrike">
              <a:solidFill>
                <a:schemeClr val="dk1"/>
              </a:solidFill>
              <a:latin typeface="Quattrocento Sans"/>
              <a:ea typeface="Quattrocento Sans"/>
              <a:cs typeface="Quattrocento Sans"/>
              <a:sym typeface="Quattrocento Sans"/>
            </a:endParaRPr>
          </a:p>
        </p:txBody>
      </p:sp>
    </p:spTree>
  </p:cSld>
  <p:clrMapOvr>
    <a:masterClrMapping/>
  </p:clrMapOvr>
  <p:transition spd="slow">
    <p:push/>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9" name="Shape 209"/>
        <p:cNvGrpSpPr/>
        <p:nvPr/>
      </p:nvGrpSpPr>
      <p:grpSpPr>
        <a:xfrm>
          <a:off x="0" y="0"/>
          <a:ext cx="0" cy="0"/>
          <a:chOff x="0" y="0"/>
          <a:chExt cx="0" cy="0"/>
        </a:xfrm>
      </p:grpSpPr>
      <p:sp>
        <p:nvSpPr>
          <p:cNvPr id="210" name="Google Shape;210;p12"/>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26724"/>
              </a:solidFill>
              <a:latin typeface="Calibri"/>
              <a:ea typeface="Calibri"/>
              <a:cs typeface="Calibri"/>
              <a:sym typeface="Calibri"/>
            </a:endParaRPr>
          </a:p>
        </p:txBody>
      </p:sp>
      <p:sp>
        <p:nvSpPr>
          <p:cNvPr id="211" name="Google Shape;211;p12"/>
          <p:cNvSpPr txBox="1"/>
          <p:nvPr>
            <p:ph type="title"/>
          </p:nvPr>
        </p:nvSpPr>
        <p:spPr>
          <a:xfrm>
            <a:off x="838200" y="681037"/>
            <a:ext cx="10515600" cy="741176"/>
          </a:xfrm>
          <a:prstGeom prst="rect">
            <a:avLst/>
          </a:prstGeom>
          <a:solidFill>
            <a:srgbClr val="FCD3C2"/>
          </a:solid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Quattrocento Sans"/>
              <a:buNone/>
            </a:pPr>
            <a:r>
              <a:rPr b="1" i="1" lang="en-US" sz="4400">
                <a:latin typeface="Quattrocento Sans"/>
                <a:ea typeface="Quattrocento Sans"/>
                <a:cs typeface="Quattrocento Sans"/>
                <a:sym typeface="Quattrocento Sans"/>
              </a:rPr>
              <a:t>Methods</a:t>
            </a:r>
            <a:endParaRPr b="1" i="1" sz="4400">
              <a:latin typeface="Quattrocento Sans"/>
              <a:ea typeface="Quattrocento Sans"/>
              <a:cs typeface="Quattrocento Sans"/>
              <a:sym typeface="Quattrocento Sans"/>
            </a:endParaRPr>
          </a:p>
        </p:txBody>
      </p:sp>
      <p:sp>
        <p:nvSpPr>
          <p:cNvPr id="212" name="Google Shape;212;p12"/>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p>
            <a:pPr indent="0" lvl="0" marL="12700" rtl="0" algn="l">
              <a:lnSpc>
                <a:spcPct val="100000"/>
              </a:lnSpc>
              <a:spcBef>
                <a:spcPts val="0"/>
              </a:spcBef>
              <a:spcAft>
                <a:spcPts val="0"/>
              </a:spcAft>
              <a:buClr>
                <a:schemeClr val="dk1"/>
              </a:buClr>
              <a:buSzPts val="800"/>
              <a:buNone/>
            </a:pPr>
            <a:r>
              <a:rPr lang="en-US" sz="800">
                <a:solidFill>
                  <a:schemeClr val="dk1"/>
                </a:solidFill>
                <a:latin typeface="Quattrocento Sans"/>
                <a:ea typeface="Quattrocento Sans"/>
                <a:cs typeface="Quattrocento Sans"/>
                <a:sym typeface="Quattrocento Sans"/>
              </a:rPr>
              <a:t>.</a:t>
            </a:r>
            <a:endParaRPr/>
          </a:p>
        </p:txBody>
      </p:sp>
      <p:sp>
        <p:nvSpPr>
          <p:cNvPr descr="Image result for vectors" id="213" name="Google Shape;213;p12"/>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214" name="Google Shape;214;p12"/>
          <p:cNvSpPr txBox="1"/>
          <p:nvPr/>
        </p:nvSpPr>
        <p:spPr>
          <a:xfrm>
            <a:off x="838201" y="1535578"/>
            <a:ext cx="10515600" cy="5274300"/>
          </a:xfrm>
          <a:prstGeom prst="rect">
            <a:avLst/>
          </a:prstGeom>
          <a:noFill/>
          <a:ln>
            <a:noFill/>
          </a:ln>
        </p:spPr>
        <p:txBody>
          <a:bodyPr anchorCtr="0" anchor="t" bIns="45700" lIns="91425" spcFirstLastPara="1" rIns="91425" wrap="square" tIns="45700">
            <a:spAutoFit/>
          </a:bodyPr>
          <a:lstStyle/>
          <a:p>
            <a:pPr indent="-444500" lvl="0" marL="469900" marR="0" rtl="0" algn="l">
              <a:lnSpc>
                <a:spcPct val="100000"/>
              </a:lnSpc>
              <a:spcBef>
                <a:spcPts val="0"/>
              </a:spcBef>
              <a:spcAft>
                <a:spcPts val="0"/>
              </a:spcAft>
              <a:buClr>
                <a:schemeClr val="dk1"/>
              </a:buClr>
              <a:buSzPts val="2000"/>
              <a:buFont typeface="Calibri"/>
              <a:buAutoNum type="arabicPeriod" startAt="2"/>
            </a:pPr>
            <a:r>
              <a:rPr b="1" i="1" lang="en-US" sz="2000" u="none" cap="none" strike="noStrike">
                <a:solidFill>
                  <a:schemeClr val="dk1"/>
                </a:solidFill>
                <a:latin typeface="Quattrocento Sans"/>
                <a:ea typeface="Quattrocento Sans"/>
                <a:cs typeface="Quattrocento Sans"/>
                <a:sym typeface="Quattrocento Sans"/>
              </a:rPr>
              <a:t>The Clear method:</a:t>
            </a:r>
            <a:endParaRPr b="0" i="0" sz="1200" u="none" cap="none" strike="noStrike">
              <a:solidFill>
                <a:srgbClr val="000000"/>
              </a:solidFill>
              <a:latin typeface="Arial"/>
              <a:ea typeface="Arial"/>
              <a:cs typeface="Arial"/>
              <a:sym typeface="Arial"/>
            </a:endParaRPr>
          </a:p>
          <a:p>
            <a:pPr indent="-330200" lvl="0" marL="355600" marR="0" rtl="0" algn="l">
              <a:lnSpc>
                <a:spcPct val="100000"/>
              </a:lnSpc>
              <a:spcBef>
                <a:spcPts val="400"/>
              </a:spcBef>
              <a:spcAft>
                <a:spcPts val="0"/>
              </a:spcAft>
              <a:buClr>
                <a:schemeClr val="dk1"/>
              </a:buClr>
              <a:buSzPts val="2000"/>
              <a:buFont typeface="Noto Sans Symbols"/>
              <a:buChar char="⮚"/>
            </a:pPr>
            <a:r>
              <a:rPr b="0" i="1" lang="en-US" sz="2000" u="none" cap="none" strike="noStrike">
                <a:solidFill>
                  <a:schemeClr val="dk1"/>
                </a:solidFill>
                <a:latin typeface="Quattrocento Sans"/>
                <a:ea typeface="Quattrocento Sans"/>
                <a:cs typeface="Quattrocento Sans"/>
                <a:sym typeface="Quattrocento Sans"/>
              </a:rPr>
              <a:t>Clear method -  deletes the contents of a range, plus all the cell formatting. </a:t>
            </a:r>
            <a:endParaRPr b="0" i="0" sz="1200" u="none" cap="none" strike="noStrike">
              <a:solidFill>
                <a:srgbClr val="000000"/>
              </a:solidFill>
              <a:latin typeface="Arial"/>
              <a:ea typeface="Arial"/>
              <a:cs typeface="Arial"/>
              <a:sym typeface="Arial"/>
            </a:endParaRPr>
          </a:p>
          <a:p>
            <a:pPr indent="0" lvl="0" marL="12700" marR="0" rtl="0" algn="l">
              <a:lnSpc>
                <a:spcPct val="100000"/>
              </a:lnSpc>
              <a:spcBef>
                <a:spcPts val="400"/>
              </a:spcBef>
              <a:spcAft>
                <a:spcPts val="0"/>
              </a:spcAft>
              <a:buClr>
                <a:srgbClr val="000000"/>
              </a:buClr>
              <a:buSzPts val="2000"/>
              <a:buFont typeface="Arial"/>
              <a:buNone/>
            </a:pPr>
            <a:r>
              <a:rPr b="0" i="1" lang="en-US" sz="2000" u="none" cap="none" strike="noStrike">
                <a:solidFill>
                  <a:schemeClr val="dk1"/>
                </a:solidFill>
                <a:latin typeface="Quattrocento Sans"/>
                <a:ea typeface="Quattrocento Sans"/>
                <a:cs typeface="Quattrocento Sans"/>
                <a:sym typeface="Quattrocento Sans"/>
              </a:rPr>
              <a:t>	</a:t>
            </a:r>
            <a:r>
              <a:rPr b="1" i="1" lang="en-US" sz="2000" u="none" cap="none" strike="noStrike">
                <a:solidFill>
                  <a:schemeClr val="dk1"/>
                </a:solidFill>
                <a:latin typeface="Quattrocento Sans"/>
                <a:ea typeface="Quattrocento Sans"/>
                <a:cs typeface="Quattrocento Sans"/>
                <a:sym typeface="Quattrocento Sans"/>
              </a:rPr>
              <a:t>Columns("D:D").Clear </a:t>
            </a:r>
            <a:endParaRPr b="0" i="0" sz="1200" u="none" cap="none" strike="noStrike">
              <a:solidFill>
                <a:srgbClr val="000000"/>
              </a:solidFill>
              <a:latin typeface="Arial"/>
              <a:ea typeface="Arial"/>
              <a:cs typeface="Arial"/>
              <a:sym typeface="Arial"/>
            </a:endParaRPr>
          </a:p>
          <a:p>
            <a:pPr indent="-330200" lvl="0" marL="355600" marR="0" rtl="0" algn="l">
              <a:lnSpc>
                <a:spcPct val="100000"/>
              </a:lnSpc>
              <a:spcBef>
                <a:spcPts val="400"/>
              </a:spcBef>
              <a:spcAft>
                <a:spcPts val="0"/>
              </a:spcAft>
              <a:buClr>
                <a:schemeClr val="dk1"/>
              </a:buClr>
              <a:buSzPts val="2000"/>
              <a:buFont typeface="Noto Sans Symbols"/>
              <a:buChar char="⮚"/>
            </a:pPr>
            <a:r>
              <a:rPr b="0" i="1" lang="en-US" sz="2000" u="none" cap="none" strike="noStrike">
                <a:solidFill>
                  <a:schemeClr val="dk1"/>
                </a:solidFill>
                <a:latin typeface="Quattrocento Sans"/>
                <a:ea typeface="Quattrocento Sans"/>
                <a:cs typeface="Quattrocento Sans"/>
                <a:sym typeface="Quattrocento Sans"/>
              </a:rPr>
              <a:t>The above code clears everything in column D </a:t>
            </a:r>
            <a:endParaRPr b="0" i="0" sz="1200" u="none" cap="none" strike="noStrike">
              <a:solidFill>
                <a:srgbClr val="000000"/>
              </a:solidFill>
              <a:latin typeface="Arial"/>
              <a:ea typeface="Arial"/>
              <a:cs typeface="Arial"/>
              <a:sym typeface="Arial"/>
            </a:endParaRPr>
          </a:p>
          <a:p>
            <a:pPr indent="-330200" lvl="0" marL="355600" marR="0" rtl="0" algn="l">
              <a:lnSpc>
                <a:spcPct val="100000"/>
              </a:lnSpc>
              <a:spcBef>
                <a:spcPts val="400"/>
              </a:spcBef>
              <a:spcAft>
                <a:spcPts val="0"/>
              </a:spcAft>
              <a:buClr>
                <a:schemeClr val="dk1"/>
              </a:buClr>
              <a:buSzPts val="2000"/>
              <a:buFont typeface="Noto Sans Symbols"/>
              <a:buChar char="⮚"/>
            </a:pPr>
            <a:r>
              <a:rPr b="0" i="1" lang="en-US" sz="2000" u="none" cap="none" strike="noStrike">
                <a:solidFill>
                  <a:schemeClr val="dk1"/>
                </a:solidFill>
                <a:latin typeface="Quattrocento Sans"/>
                <a:ea typeface="Quattrocento Sans"/>
                <a:cs typeface="Quattrocento Sans"/>
                <a:sym typeface="Quattrocento Sans"/>
              </a:rPr>
              <a:t>ClearContents method - deletes the contents of the range but leaves the formatting intact. </a:t>
            </a:r>
            <a:endParaRPr b="0" i="0" sz="1200" u="none" cap="none" strike="noStrike">
              <a:solidFill>
                <a:srgbClr val="000000"/>
              </a:solidFill>
              <a:latin typeface="Arial"/>
              <a:ea typeface="Arial"/>
              <a:cs typeface="Arial"/>
              <a:sym typeface="Arial"/>
            </a:endParaRPr>
          </a:p>
          <a:p>
            <a:pPr indent="-330200" lvl="0" marL="355600" marR="0" rtl="0" algn="l">
              <a:lnSpc>
                <a:spcPct val="100000"/>
              </a:lnSpc>
              <a:spcBef>
                <a:spcPts val="400"/>
              </a:spcBef>
              <a:spcAft>
                <a:spcPts val="0"/>
              </a:spcAft>
              <a:buClr>
                <a:schemeClr val="dk1"/>
              </a:buClr>
              <a:buSzPts val="2000"/>
              <a:buFont typeface="Noto Sans Symbols"/>
              <a:buChar char="⮚"/>
            </a:pPr>
            <a:r>
              <a:rPr b="0" i="1" lang="en-US" sz="2000" u="none" cap="none" strike="noStrike">
                <a:solidFill>
                  <a:schemeClr val="dk1"/>
                </a:solidFill>
                <a:latin typeface="Quattrocento Sans"/>
                <a:ea typeface="Quattrocento Sans"/>
                <a:cs typeface="Quattrocento Sans"/>
                <a:sym typeface="Quattrocento Sans"/>
              </a:rPr>
              <a:t>ClearFormats method  - deletes the formatting in the range but not the cell contents.</a:t>
            </a:r>
            <a:endParaRPr b="0" i="0" sz="1200" u="none" cap="none" strike="noStrike">
              <a:solidFill>
                <a:srgbClr val="000000"/>
              </a:solidFill>
              <a:latin typeface="Arial"/>
              <a:ea typeface="Arial"/>
              <a:cs typeface="Arial"/>
              <a:sym typeface="Arial"/>
            </a:endParaRPr>
          </a:p>
          <a:p>
            <a:pPr indent="-444500" lvl="0" marL="469900" marR="0" rtl="0" algn="l">
              <a:lnSpc>
                <a:spcPct val="100000"/>
              </a:lnSpc>
              <a:spcBef>
                <a:spcPts val="400"/>
              </a:spcBef>
              <a:spcAft>
                <a:spcPts val="0"/>
              </a:spcAft>
              <a:buClr>
                <a:schemeClr val="dk1"/>
              </a:buClr>
              <a:buSzPts val="2000"/>
              <a:buFont typeface="Calibri"/>
              <a:buAutoNum type="arabicPeriod" startAt="3"/>
            </a:pPr>
            <a:r>
              <a:rPr b="1" i="1" lang="en-US" sz="2000" u="none" cap="none" strike="noStrike">
                <a:solidFill>
                  <a:schemeClr val="dk1"/>
                </a:solidFill>
                <a:latin typeface="Quattrocento Sans"/>
                <a:ea typeface="Quattrocento Sans"/>
                <a:cs typeface="Quattrocento Sans"/>
                <a:sym typeface="Quattrocento Sans"/>
              </a:rPr>
              <a:t>The Delete method</a:t>
            </a:r>
            <a:endParaRPr b="0" i="0" sz="1200" u="none" cap="none" strike="noStrike">
              <a:solidFill>
                <a:srgbClr val="000000"/>
              </a:solidFill>
              <a:latin typeface="Arial"/>
              <a:ea typeface="Arial"/>
              <a:cs typeface="Arial"/>
              <a:sym typeface="Arial"/>
            </a:endParaRPr>
          </a:p>
          <a:p>
            <a:pPr indent="-330200" lvl="0" marL="355600" marR="0" rtl="0" algn="l">
              <a:lnSpc>
                <a:spcPct val="100000"/>
              </a:lnSpc>
              <a:spcBef>
                <a:spcPts val="400"/>
              </a:spcBef>
              <a:spcAft>
                <a:spcPts val="0"/>
              </a:spcAft>
              <a:buClr>
                <a:schemeClr val="dk1"/>
              </a:buClr>
              <a:buSzPts val="2000"/>
              <a:buFont typeface="Noto Sans Symbols"/>
              <a:buChar char="⮚"/>
            </a:pPr>
            <a:r>
              <a:rPr b="0" i="1" lang="en-US" sz="2000" u="none" cap="none" strike="noStrike">
                <a:solidFill>
                  <a:schemeClr val="dk1"/>
                </a:solidFill>
                <a:latin typeface="Quattrocento Sans"/>
                <a:ea typeface="Quattrocento Sans"/>
                <a:cs typeface="Quattrocento Sans"/>
                <a:sym typeface="Quattrocento Sans"/>
              </a:rPr>
              <a:t>When we delete a range, Excel shifts the remaining cells around to fill up the range deleted.</a:t>
            </a:r>
            <a:endParaRPr b="0" i="1" sz="2000" u="none" cap="none" strike="noStrike">
              <a:solidFill>
                <a:schemeClr val="dk1"/>
              </a:solidFill>
              <a:latin typeface="Quattrocento Sans"/>
              <a:ea typeface="Quattrocento Sans"/>
              <a:cs typeface="Quattrocento Sans"/>
              <a:sym typeface="Quattrocento Sans"/>
            </a:endParaRPr>
          </a:p>
          <a:p>
            <a:pPr indent="0" lvl="0" marL="12700" marR="0" rtl="0" algn="l">
              <a:lnSpc>
                <a:spcPct val="100000"/>
              </a:lnSpc>
              <a:spcBef>
                <a:spcPts val="400"/>
              </a:spcBef>
              <a:spcAft>
                <a:spcPts val="0"/>
              </a:spcAft>
              <a:buClr>
                <a:srgbClr val="000000"/>
              </a:buClr>
              <a:buSzPts val="2000"/>
              <a:buFont typeface="Arial"/>
              <a:buNone/>
            </a:pPr>
            <a:r>
              <a:rPr b="0" i="1" lang="en-US" sz="2000" u="none" cap="none" strike="noStrike">
                <a:solidFill>
                  <a:schemeClr val="dk1"/>
                </a:solidFill>
                <a:latin typeface="Quattrocento Sans"/>
                <a:ea typeface="Quattrocento Sans"/>
                <a:cs typeface="Quattrocento Sans"/>
                <a:sym typeface="Quattrocento Sans"/>
              </a:rPr>
              <a:t>	</a:t>
            </a:r>
            <a:r>
              <a:rPr b="1" i="1" lang="en-US" sz="2000" u="none" cap="none" strike="noStrike">
                <a:solidFill>
                  <a:schemeClr val="dk1"/>
                </a:solidFill>
                <a:latin typeface="Quattrocento Sans"/>
                <a:ea typeface="Quattrocento Sans"/>
                <a:cs typeface="Quattrocento Sans"/>
                <a:sym typeface="Quattrocento Sans"/>
              </a:rPr>
              <a:t>Rows("6:6").Delete</a:t>
            </a:r>
            <a:endParaRPr b="0" i="0" sz="1200" u="none" cap="none" strike="noStrike">
              <a:solidFill>
                <a:srgbClr val="000000"/>
              </a:solidFill>
              <a:latin typeface="Arial"/>
              <a:ea typeface="Arial"/>
              <a:cs typeface="Arial"/>
              <a:sym typeface="Arial"/>
            </a:endParaRPr>
          </a:p>
          <a:p>
            <a:pPr indent="-330200" lvl="0" marL="355600" marR="0" rtl="0" algn="l">
              <a:lnSpc>
                <a:spcPct val="100000"/>
              </a:lnSpc>
              <a:spcBef>
                <a:spcPts val="400"/>
              </a:spcBef>
              <a:spcAft>
                <a:spcPts val="0"/>
              </a:spcAft>
              <a:buClr>
                <a:schemeClr val="dk1"/>
              </a:buClr>
              <a:buSzPts val="2000"/>
              <a:buFont typeface="Noto Sans Symbols"/>
              <a:buChar char="⮚"/>
            </a:pPr>
            <a:r>
              <a:rPr b="0" i="1" lang="en-US" sz="2000" u="none" cap="none" strike="noStrike">
                <a:solidFill>
                  <a:schemeClr val="dk1"/>
                </a:solidFill>
                <a:latin typeface="Quattrocento Sans"/>
                <a:ea typeface="Quattrocento Sans"/>
                <a:cs typeface="Quattrocento Sans"/>
                <a:sym typeface="Quattrocento Sans"/>
              </a:rPr>
              <a:t>When we delete a range that’s not a complete row or column, Excel needs to know how to shift the cells. </a:t>
            </a:r>
            <a:endParaRPr b="0" i="0" sz="1200" u="none" cap="none" strike="noStrike">
              <a:solidFill>
                <a:srgbClr val="000000"/>
              </a:solidFill>
              <a:latin typeface="Arial"/>
              <a:ea typeface="Arial"/>
              <a:cs typeface="Arial"/>
              <a:sym typeface="Arial"/>
            </a:endParaRPr>
          </a:p>
          <a:p>
            <a:pPr indent="-330200" lvl="0" marL="355600" marR="0" rtl="0" algn="l">
              <a:lnSpc>
                <a:spcPct val="100000"/>
              </a:lnSpc>
              <a:spcBef>
                <a:spcPts val="400"/>
              </a:spcBef>
              <a:spcAft>
                <a:spcPts val="0"/>
              </a:spcAft>
              <a:buClr>
                <a:schemeClr val="dk1"/>
              </a:buClr>
              <a:buSzPts val="2000"/>
              <a:buFont typeface="Noto Sans Symbols"/>
              <a:buChar char="⮚"/>
            </a:pPr>
            <a:r>
              <a:rPr b="0" i="1" lang="en-US" sz="2000" u="none" cap="none" strike="noStrike">
                <a:solidFill>
                  <a:schemeClr val="dk1"/>
                </a:solidFill>
                <a:latin typeface="Quattrocento Sans"/>
                <a:ea typeface="Quattrocento Sans"/>
                <a:cs typeface="Quattrocento Sans"/>
                <a:sym typeface="Quattrocento Sans"/>
              </a:rPr>
              <a:t>The following statement deletes a range and then fills the resulting gap by shifting the other cells to the left</a:t>
            </a:r>
            <a:endParaRPr b="0" i="1" sz="2000" u="none" cap="none" strike="noStrike">
              <a:solidFill>
                <a:schemeClr val="dk1"/>
              </a:solidFill>
              <a:latin typeface="Quattrocento Sans"/>
              <a:ea typeface="Quattrocento Sans"/>
              <a:cs typeface="Quattrocento Sans"/>
              <a:sym typeface="Quattrocento Sans"/>
            </a:endParaRPr>
          </a:p>
          <a:p>
            <a:pPr indent="0" lvl="0" marL="12700" marR="0" rtl="0" algn="l">
              <a:lnSpc>
                <a:spcPct val="100000"/>
              </a:lnSpc>
              <a:spcBef>
                <a:spcPts val="400"/>
              </a:spcBef>
              <a:spcAft>
                <a:spcPts val="0"/>
              </a:spcAft>
              <a:buClr>
                <a:srgbClr val="000000"/>
              </a:buClr>
              <a:buSzPts val="2000"/>
              <a:buFont typeface="Arial"/>
              <a:buNone/>
            </a:pPr>
            <a:r>
              <a:rPr b="0" i="1" lang="en-US" sz="2000" u="none" cap="none" strike="noStrike">
                <a:solidFill>
                  <a:schemeClr val="dk1"/>
                </a:solidFill>
                <a:latin typeface="Quattrocento Sans"/>
                <a:ea typeface="Quattrocento Sans"/>
                <a:cs typeface="Quattrocento Sans"/>
                <a:sym typeface="Quattrocento Sans"/>
              </a:rPr>
              <a:t>	</a:t>
            </a:r>
            <a:r>
              <a:rPr b="1" i="1" lang="en-US" sz="2000" u="none" cap="none" strike="noStrike">
                <a:solidFill>
                  <a:schemeClr val="dk1"/>
                </a:solidFill>
                <a:latin typeface="Quattrocento Sans"/>
                <a:ea typeface="Quattrocento Sans"/>
                <a:cs typeface="Quattrocento Sans"/>
                <a:sym typeface="Quattrocento Sans"/>
              </a:rPr>
              <a:t>Range("C6:C10").Delete xlToLeft</a:t>
            </a:r>
            <a:endParaRPr b="0" i="1" sz="2200" u="none" cap="none" strike="noStrike">
              <a:solidFill>
                <a:schemeClr val="dk1"/>
              </a:solidFill>
              <a:latin typeface="Quattrocento Sans"/>
              <a:ea typeface="Quattrocento Sans"/>
              <a:cs typeface="Quattrocento Sans"/>
              <a:sym typeface="Quattrocento Sans"/>
            </a:endParaRPr>
          </a:p>
        </p:txBody>
      </p:sp>
    </p:spTree>
  </p:cSld>
  <p:clrMapOvr>
    <a:masterClrMapping/>
  </p:clrMapOvr>
  <p:transition spd="slow">
    <p:push/>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8" name="Shape 218"/>
        <p:cNvGrpSpPr/>
        <p:nvPr/>
      </p:nvGrpSpPr>
      <p:grpSpPr>
        <a:xfrm>
          <a:off x="0" y="0"/>
          <a:ext cx="0" cy="0"/>
          <a:chOff x="0" y="0"/>
          <a:chExt cx="0" cy="0"/>
        </a:xfrm>
      </p:grpSpPr>
      <p:sp>
        <p:nvSpPr>
          <p:cNvPr id="219" name="Google Shape;219;p13"/>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26724"/>
              </a:solidFill>
              <a:latin typeface="Calibri"/>
              <a:ea typeface="Calibri"/>
              <a:cs typeface="Calibri"/>
              <a:sym typeface="Calibri"/>
            </a:endParaRPr>
          </a:p>
        </p:txBody>
      </p:sp>
      <p:sp>
        <p:nvSpPr>
          <p:cNvPr id="220" name="Google Shape;220;p13"/>
          <p:cNvSpPr txBox="1"/>
          <p:nvPr>
            <p:ph type="title"/>
          </p:nvPr>
        </p:nvSpPr>
        <p:spPr>
          <a:xfrm>
            <a:off x="838200" y="681037"/>
            <a:ext cx="10515600" cy="741176"/>
          </a:xfrm>
          <a:prstGeom prst="rect">
            <a:avLst/>
          </a:prstGeom>
          <a:solidFill>
            <a:srgbClr val="FCD3C2"/>
          </a:solid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Quattrocento Sans"/>
              <a:buNone/>
            </a:pPr>
            <a:r>
              <a:rPr b="1" i="1" lang="en-US" sz="4400">
                <a:latin typeface="Quattrocento Sans"/>
                <a:ea typeface="Quattrocento Sans"/>
                <a:cs typeface="Quattrocento Sans"/>
                <a:sym typeface="Quattrocento Sans"/>
              </a:rPr>
              <a:t>Variables &amp; Constants</a:t>
            </a:r>
            <a:endParaRPr b="1" i="1" sz="4400">
              <a:latin typeface="Quattrocento Sans"/>
              <a:ea typeface="Quattrocento Sans"/>
              <a:cs typeface="Quattrocento Sans"/>
              <a:sym typeface="Quattrocento Sans"/>
            </a:endParaRPr>
          </a:p>
        </p:txBody>
      </p:sp>
      <p:sp>
        <p:nvSpPr>
          <p:cNvPr id="221" name="Google Shape;221;p13"/>
          <p:cNvSpPr txBox="1"/>
          <p:nvPr>
            <p:ph idx="1" type="body"/>
          </p:nvPr>
        </p:nvSpPr>
        <p:spPr>
          <a:xfrm>
            <a:off x="460375" y="1422213"/>
            <a:ext cx="10893425" cy="5111322"/>
          </a:xfrm>
          <a:prstGeom prst="rect">
            <a:avLst/>
          </a:prstGeom>
          <a:noFill/>
          <a:ln>
            <a:noFill/>
          </a:ln>
        </p:spPr>
        <p:txBody>
          <a:bodyPr anchorCtr="0" anchor="t" bIns="45700" lIns="91425" spcFirstLastPara="1" rIns="91425" wrap="square" tIns="45700">
            <a:noAutofit/>
          </a:bodyPr>
          <a:lstStyle/>
          <a:p>
            <a:pPr indent="-342900" lvl="0" marL="355600" rtl="0" algn="l">
              <a:lnSpc>
                <a:spcPct val="100000"/>
              </a:lnSpc>
              <a:spcBef>
                <a:spcPts val="0"/>
              </a:spcBef>
              <a:spcAft>
                <a:spcPts val="0"/>
              </a:spcAft>
              <a:buClr>
                <a:schemeClr val="dk1"/>
              </a:buClr>
              <a:buSzPts val="2000"/>
              <a:buFont typeface="Noto Sans Symbols"/>
              <a:buChar char="⮚"/>
            </a:pPr>
            <a:r>
              <a:rPr lang="en-US" sz="2000">
                <a:solidFill>
                  <a:schemeClr val="dk1"/>
                </a:solidFill>
                <a:latin typeface="Quattrocento Sans"/>
                <a:ea typeface="Quattrocento Sans"/>
                <a:cs typeface="Quattrocento Sans"/>
                <a:sym typeface="Quattrocento Sans"/>
              </a:rPr>
              <a:t>A variable is a placeholder, which stores data, i.e. a storage area in memory. It can be recalled, reassigned or fixed throughout a procedure, function or during the lifetime of a module being executed.</a:t>
            </a:r>
            <a:endParaRPr/>
          </a:p>
          <a:p>
            <a:pPr indent="-342900" lvl="0" marL="355600" rtl="0" algn="l">
              <a:lnSpc>
                <a:spcPct val="100000"/>
              </a:lnSpc>
              <a:spcBef>
                <a:spcPts val="300"/>
              </a:spcBef>
              <a:spcAft>
                <a:spcPts val="0"/>
              </a:spcAft>
              <a:buClr>
                <a:schemeClr val="dk1"/>
              </a:buClr>
              <a:buSzPts val="2000"/>
              <a:buFont typeface="Noto Sans Symbols"/>
              <a:buChar char="⮚"/>
            </a:pPr>
            <a:r>
              <a:rPr lang="en-US" sz="2000">
                <a:solidFill>
                  <a:schemeClr val="dk1"/>
                </a:solidFill>
                <a:latin typeface="Quattrocento Sans"/>
                <a:ea typeface="Quattrocento Sans"/>
                <a:cs typeface="Quattrocento Sans"/>
                <a:sym typeface="Quattrocento Sans"/>
              </a:rPr>
              <a:t>For example: </a:t>
            </a:r>
            <a:r>
              <a:rPr b="1" lang="en-US" sz="2000">
                <a:solidFill>
                  <a:schemeClr val="dk1"/>
                </a:solidFill>
                <a:latin typeface="Quattrocento Sans"/>
                <a:ea typeface="Quattrocento Sans"/>
                <a:cs typeface="Quattrocento Sans"/>
                <a:sym typeface="Quattrocento Sans"/>
              </a:rPr>
              <a:t>Result = Activecell.Value</a:t>
            </a:r>
            <a:endParaRPr b="1" sz="2000">
              <a:solidFill>
                <a:schemeClr val="dk1"/>
              </a:solidFill>
              <a:latin typeface="Quattrocento Sans"/>
              <a:ea typeface="Quattrocento Sans"/>
              <a:cs typeface="Quattrocento Sans"/>
              <a:sym typeface="Quattrocento Sans"/>
            </a:endParaRPr>
          </a:p>
          <a:p>
            <a:pPr indent="0" lvl="0" marL="12700" rtl="0" algn="l">
              <a:lnSpc>
                <a:spcPct val="100000"/>
              </a:lnSpc>
              <a:spcBef>
                <a:spcPts val="300"/>
              </a:spcBef>
              <a:spcAft>
                <a:spcPts val="0"/>
              </a:spcAft>
              <a:buClr>
                <a:schemeClr val="dk1"/>
              </a:buClr>
              <a:buSzPts val="2000"/>
              <a:buNone/>
            </a:pPr>
            <a:r>
              <a:rPr lang="en-US" sz="2000">
                <a:solidFill>
                  <a:schemeClr val="dk1"/>
                </a:solidFill>
                <a:latin typeface="Quattrocento Sans"/>
                <a:ea typeface="Quattrocento Sans"/>
                <a:cs typeface="Quattrocento Sans"/>
                <a:sym typeface="Quattrocento Sans"/>
              </a:rPr>
              <a:t>    Where Result is the variable name which is assigned the value in the Activecell.</a:t>
            </a:r>
            <a:endParaRPr sz="2000">
              <a:solidFill>
                <a:schemeClr val="dk1"/>
              </a:solidFill>
              <a:latin typeface="Quattrocento Sans"/>
              <a:ea typeface="Quattrocento Sans"/>
              <a:cs typeface="Quattrocento Sans"/>
              <a:sym typeface="Quattrocento Sans"/>
            </a:endParaRPr>
          </a:p>
          <a:p>
            <a:pPr indent="-342900" lvl="0" marL="355600" rtl="0" algn="l">
              <a:lnSpc>
                <a:spcPct val="100000"/>
              </a:lnSpc>
              <a:spcBef>
                <a:spcPts val="300"/>
              </a:spcBef>
              <a:spcAft>
                <a:spcPts val="0"/>
              </a:spcAft>
              <a:buClr>
                <a:schemeClr val="dk1"/>
              </a:buClr>
              <a:buSzPts val="2000"/>
              <a:buFont typeface="Noto Sans Symbols"/>
              <a:buChar char="⮚"/>
            </a:pPr>
            <a:r>
              <a:rPr lang="en-US" sz="2000">
                <a:solidFill>
                  <a:schemeClr val="dk1"/>
                </a:solidFill>
                <a:latin typeface="Quattrocento Sans"/>
                <a:ea typeface="Quattrocento Sans"/>
                <a:cs typeface="Quattrocento Sans"/>
                <a:sym typeface="Quattrocento Sans"/>
              </a:rPr>
              <a:t>Declaring a variable allows you to state the names of the variables you are going to use and also identify what type of data the variable is going to contain.</a:t>
            </a:r>
            <a:endParaRPr/>
          </a:p>
          <a:p>
            <a:pPr indent="-342900" lvl="0" marL="355600" rtl="0" algn="l">
              <a:lnSpc>
                <a:spcPct val="100000"/>
              </a:lnSpc>
              <a:spcBef>
                <a:spcPts val="300"/>
              </a:spcBef>
              <a:spcAft>
                <a:spcPts val="0"/>
              </a:spcAft>
              <a:buClr>
                <a:schemeClr val="dk1"/>
              </a:buClr>
              <a:buSzPts val="2000"/>
              <a:buFont typeface="Noto Sans Symbols"/>
              <a:buChar char="⮚"/>
            </a:pPr>
            <a:r>
              <a:rPr lang="en-US" sz="2000">
                <a:solidFill>
                  <a:schemeClr val="dk1"/>
                </a:solidFill>
                <a:latin typeface="Quattrocento Sans"/>
                <a:ea typeface="Quattrocento Sans"/>
                <a:cs typeface="Quattrocento Sans"/>
                <a:sym typeface="Quattrocento Sans"/>
              </a:rPr>
              <a:t>For example, if Result = 10, then the variable Result could be declared as being an Integer</a:t>
            </a:r>
            <a:endParaRPr/>
          </a:p>
          <a:p>
            <a:pPr indent="-342900" lvl="0" marL="355600" rtl="0" algn="l">
              <a:lnSpc>
                <a:spcPct val="100000"/>
              </a:lnSpc>
              <a:spcBef>
                <a:spcPts val="300"/>
              </a:spcBef>
              <a:spcAft>
                <a:spcPts val="0"/>
              </a:spcAft>
              <a:buClr>
                <a:schemeClr val="dk1"/>
              </a:buClr>
              <a:buSzPts val="2000"/>
              <a:buFont typeface="Noto Sans Symbols"/>
              <a:buChar char="⮚"/>
            </a:pPr>
            <a:r>
              <a:rPr lang="en-US" sz="2000">
                <a:solidFill>
                  <a:schemeClr val="dk1"/>
                </a:solidFill>
                <a:latin typeface="Quattrocento Sans"/>
                <a:ea typeface="Quattrocento Sans"/>
                <a:cs typeface="Quattrocento Sans"/>
                <a:sym typeface="Quattrocento Sans"/>
              </a:rPr>
              <a:t>In VBA, Variables are either declared Implicitly or Explicitly.</a:t>
            </a:r>
            <a:endParaRPr sz="2000">
              <a:solidFill>
                <a:schemeClr val="dk1"/>
              </a:solidFill>
              <a:latin typeface="Quattrocento Sans"/>
              <a:ea typeface="Quattrocento Sans"/>
              <a:cs typeface="Quattrocento Sans"/>
              <a:sym typeface="Quattrocento Sans"/>
            </a:endParaRPr>
          </a:p>
          <a:p>
            <a:pPr indent="-342900" lvl="0" marL="355600" rtl="0" algn="l">
              <a:lnSpc>
                <a:spcPct val="100000"/>
              </a:lnSpc>
              <a:spcBef>
                <a:spcPts val="300"/>
              </a:spcBef>
              <a:spcAft>
                <a:spcPts val="0"/>
              </a:spcAft>
              <a:buClr>
                <a:schemeClr val="dk1"/>
              </a:buClr>
              <a:buSzPts val="2000"/>
              <a:buFont typeface="Noto Sans Symbols"/>
              <a:buChar char="⮚"/>
            </a:pPr>
            <a:r>
              <a:rPr lang="en-US" sz="2000">
                <a:solidFill>
                  <a:schemeClr val="dk1"/>
                </a:solidFill>
                <a:latin typeface="Quattrocento Sans"/>
                <a:ea typeface="Quattrocento Sans"/>
                <a:cs typeface="Quattrocento Sans"/>
                <a:sym typeface="Quattrocento Sans"/>
              </a:rPr>
              <a:t>Implicitly: Below is an example of a variable declared Implicitly.</a:t>
            </a:r>
            <a:endParaRPr/>
          </a:p>
          <a:p>
            <a:pPr indent="0" lvl="0" marL="12700" rtl="0" algn="l">
              <a:lnSpc>
                <a:spcPct val="100000"/>
              </a:lnSpc>
              <a:spcBef>
                <a:spcPts val="300"/>
              </a:spcBef>
              <a:spcAft>
                <a:spcPts val="0"/>
              </a:spcAft>
              <a:buClr>
                <a:schemeClr val="dk1"/>
              </a:buClr>
              <a:buSzPts val="2000"/>
              <a:buNone/>
            </a:pPr>
            <a:r>
              <a:rPr lang="en-US" sz="2000">
                <a:solidFill>
                  <a:schemeClr val="dk1"/>
                </a:solidFill>
                <a:latin typeface="Quattrocento Sans"/>
                <a:ea typeface="Quattrocento Sans"/>
                <a:cs typeface="Quattrocento Sans"/>
                <a:sym typeface="Quattrocento Sans"/>
              </a:rPr>
              <a:t>	</a:t>
            </a:r>
            <a:r>
              <a:rPr b="1" lang="en-US" sz="2000">
                <a:solidFill>
                  <a:schemeClr val="dk1"/>
                </a:solidFill>
                <a:latin typeface="Quattrocento Sans"/>
                <a:ea typeface="Quattrocento Sans"/>
                <a:cs typeface="Quattrocento Sans"/>
                <a:sym typeface="Quattrocento Sans"/>
              </a:rPr>
              <a:t>label=“name”</a:t>
            </a:r>
            <a:endParaRPr b="1" sz="2000">
              <a:solidFill>
                <a:schemeClr val="dk1"/>
              </a:solidFill>
              <a:latin typeface="Quattrocento Sans"/>
              <a:ea typeface="Quattrocento Sans"/>
              <a:cs typeface="Quattrocento Sans"/>
              <a:sym typeface="Quattrocento Sans"/>
            </a:endParaRPr>
          </a:p>
          <a:p>
            <a:pPr indent="0" lvl="0" marL="12700" rtl="0" algn="l">
              <a:lnSpc>
                <a:spcPct val="100000"/>
              </a:lnSpc>
              <a:spcBef>
                <a:spcPts val="300"/>
              </a:spcBef>
              <a:spcAft>
                <a:spcPts val="0"/>
              </a:spcAft>
              <a:buClr>
                <a:schemeClr val="dk1"/>
              </a:buClr>
              <a:buSzPts val="2000"/>
              <a:buNone/>
            </a:pPr>
            <a:r>
              <a:rPr b="1" lang="en-US" sz="2000">
                <a:solidFill>
                  <a:schemeClr val="dk1"/>
                </a:solidFill>
                <a:latin typeface="Quattrocento Sans"/>
                <a:ea typeface="Quattrocento Sans"/>
                <a:cs typeface="Quattrocento Sans"/>
                <a:sym typeface="Quattrocento Sans"/>
              </a:rPr>
              <a:t>	volume=4</a:t>
            </a:r>
            <a:endParaRPr b="1" sz="2000">
              <a:solidFill>
                <a:schemeClr val="dk1"/>
              </a:solidFill>
              <a:latin typeface="Quattrocento Sans"/>
              <a:ea typeface="Quattrocento Sans"/>
              <a:cs typeface="Quattrocento Sans"/>
              <a:sym typeface="Quattrocento Sans"/>
            </a:endParaRPr>
          </a:p>
          <a:p>
            <a:pPr indent="-342900" lvl="0" marL="355600" rtl="0" algn="l">
              <a:lnSpc>
                <a:spcPct val="100000"/>
              </a:lnSpc>
              <a:spcBef>
                <a:spcPts val="300"/>
              </a:spcBef>
              <a:spcAft>
                <a:spcPts val="0"/>
              </a:spcAft>
              <a:buClr>
                <a:schemeClr val="dk1"/>
              </a:buClr>
              <a:buSzPts val="2000"/>
              <a:buFont typeface="Noto Sans Symbols"/>
              <a:buChar char="⮚"/>
            </a:pPr>
            <a:r>
              <a:rPr lang="en-US" sz="2000">
                <a:solidFill>
                  <a:schemeClr val="dk1"/>
                </a:solidFill>
                <a:latin typeface="Quattrocento Sans"/>
                <a:ea typeface="Quattrocento Sans"/>
                <a:cs typeface="Quattrocento Sans"/>
                <a:sym typeface="Quattrocento Sans"/>
              </a:rPr>
              <a:t>Explicitly: Below is an example of variable declared Explicitly. You can use “Dim” keyword in syntax</a:t>
            </a:r>
            <a:endParaRPr/>
          </a:p>
          <a:p>
            <a:pPr indent="0" lvl="0" marL="12700" rtl="0" algn="l">
              <a:lnSpc>
                <a:spcPct val="100000"/>
              </a:lnSpc>
              <a:spcBef>
                <a:spcPts val="300"/>
              </a:spcBef>
              <a:spcAft>
                <a:spcPts val="0"/>
              </a:spcAft>
              <a:buClr>
                <a:schemeClr val="dk1"/>
              </a:buClr>
              <a:buSzPts val="2000"/>
              <a:buNone/>
            </a:pPr>
            <a:r>
              <a:rPr lang="en-US" sz="2000">
                <a:solidFill>
                  <a:schemeClr val="dk1"/>
                </a:solidFill>
                <a:latin typeface="Quattrocento Sans"/>
                <a:ea typeface="Quattrocento Sans"/>
                <a:cs typeface="Quattrocento Sans"/>
                <a:sym typeface="Quattrocento Sans"/>
              </a:rPr>
              <a:t>	</a:t>
            </a:r>
            <a:r>
              <a:rPr b="1" lang="en-US" sz="2000">
                <a:solidFill>
                  <a:schemeClr val="dk1"/>
                </a:solidFill>
                <a:latin typeface="Quattrocento Sans"/>
                <a:ea typeface="Quattrocento Sans"/>
                <a:cs typeface="Quattrocento Sans"/>
                <a:sym typeface="Quattrocento Sans"/>
              </a:rPr>
              <a:t>Dim Num As Integer</a:t>
            </a:r>
            <a:endParaRPr/>
          </a:p>
          <a:p>
            <a:pPr indent="0" lvl="0" marL="12700" rtl="0" algn="l">
              <a:lnSpc>
                <a:spcPct val="100000"/>
              </a:lnSpc>
              <a:spcBef>
                <a:spcPts val="300"/>
              </a:spcBef>
              <a:spcAft>
                <a:spcPts val="0"/>
              </a:spcAft>
              <a:buClr>
                <a:srgbClr val="595959"/>
              </a:buClr>
              <a:buSzPts val="2400"/>
              <a:buNone/>
            </a:pPr>
            <a:r>
              <a:t/>
            </a:r>
            <a:endParaRPr sz="2400">
              <a:solidFill>
                <a:schemeClr val="dk1"/>
              </a:solidFill>
              <a:latin typeface="Quattrocento Sans"/>
              <a:ea typeface="Quattrocento Sans"/>
              <a:cs typeface="Quattrocento Sans"/>
              <a:sym typeface="Quattrocento Sans"/>
            </a:endParaRPr>
          </a:p>
        </p:txBody>
      </p:sp>
      <p:sp>
        <p:nvSpPr>
          <p:cNvPr descr="Image result for vectors" id="222" name="Google Shape;222;p13"/>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Tree>
  </p:cSld>
  <p:clrMapOvr>
    <a:masterClrMapping/>
  </p:clrMapOvr>
  <p:transition spd="slow">
    <p:push/>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6" name="Shape 226"/>
        <p:cNvGrpSpPr/>
        <p:nvPr/>
      </p:nvGrpSpPr>
      <p:grpSpPr>
        <a:xfrm>
          <a:off x="0" y="0"/>
          <a:ext cx="0" cy="0"/>
          <a:chOff x="0" y="0"/>
          <a:chExt cx="0" cy="0"/>
        </a:xfrm>
      </p:grpSpPr>
      <p:sp>
        <p:nvSpPr>
          <p:cNvPr id="227" name="Google Shape;227;p14"/>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26724"/>
              </a:solidFill>
              <a:latin typeface="Calibri"/>
              <a:ea typeface="Calibri"/>
              <a:cs typeface="Calibri"/>
              <a:sym typeface="Calibri"/>
            </a:endParaRPr>
          </a:p>
        </p:txBody>
      </p:sp>
      <p:sp>
        <p:nvSpPr>
          <p:cNvPr id="228" name="Google Shape;228;p14"/>
          <p:cNvSpPr txBox="1"/>
          <p:nvPr>
            <p:ph type="title"/>
          </p:nvPr>
        </p:nvSpPr>
        <p:spPr>
          <a:xfrm>
            <a:off x="838200" y="681037"/>
            <a:ext cx="10515600" cy="741176"/>
          </a:xfrm>
          <a:prstGeom prst="rect">
            <a:avLst/>
          </a:prstGeom>
          <a:solidFill>
            <a:srgbClr val="FCD3C2"/>
          </a:solid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Quattrocento Sans"/>
              <a:buNone/>
            </a:pPr>
            <a:r>
              <a:rPr b="1" i="1" lang="en-US" sz="4400">
                <a:latin typeface="Quattrocento Sans"/>
                <a:ea typeface="Quattrocento Sans"/>
                <a:cs typeface="Quattrocento Sans"/>
                <a:sym typeface="Quattrocento Sans"/>
              </a:rPr>
              <a:t>Variable Types (Non-Numeric)</a:t>
            </a:r>
            <a:endParaRPr b="1" i="1" sz="4400">
              <a:latin typeface="Quattrocento Sans"/>
              <a:ea typeface="Quattrocento Sans"/>
              <a:cs typeface="Quattrocento Sans"/>
              <a:sym typeface="Quattrocento Sans"/>
            </a:endParaRPr>
          </a:p>
        </p:txBody>
      </p:sp>
      <p:sp>
        <p:nvSpPr>
          <p:cNvPr id="229" name="Google Shape;229;p14"/>
          <p:cNvSpPr txBox="1"/>
          <p:nvPr>
            <p:ph idx="1" type="body"/>
          </p:nvPr>
        </p:nvSpPr>
        <p:spPr>
          <a:xfrm>
            <a:off x="838200" y="1436961"/>
            <a:ext cx="10515600" cy="4754750"/>
          </a:xfrm>
          <a:prstGeom prst="rect">
            <a:avLst/>
          </a:prstGeom>
          <a:noFill/>
          <a:ln>
            <a:noFill/>
          </a:ln>
        </p:spPr>
        <p:txBody>
          <a:bodyPr anchorCtr="0" anchor="t" bIns="45700" lIns="91425" spcFirstLastPara="1" rIns="91425" wrap="square" tIns="45700">
            <a:normAutofit/>
          </a:bodyPr>
          <a:lstStyle/>
          <a:p>
            <a:pPr indent="0" lvl="0" marL="12700" rtl="0" algn="l">
              <a:lnSpc>
                <a:spcPct val="100000"/>
              </a:lnSpc>
              <a:spcBef>
                <a:spcPts val="0"/>
              </a:spcBef>
              <a:spcAft>
                <a:spcPts val="0"/>
              </a:spcAft>
              <a:buClr>
                <a:schemeClr val="dk1"/>
              </a:buClr>
              <a:buSzPts val="800"/>
              <a:buNone/>
            </a:pPr>
            <a:r>
              <a:rPr lang="en-US" sz="800">
                <a:solidFill>
                  <a:schemeClr val="dk1"/>
                </a:solidFill>
                <a:latin typeface="Quattrocento Sans"/>
                <a:ea typeface="Quattrocento Sans"/>
                <a:cs typeface="Quattrocento Sans"/>
                <a:sym typeface="Quattrocento Sans"/>
              </a:rPr>
              <a:t>.</a:t>
            </a:r>
            <a:endParaRPr/>
          </a:p>
        </p:txBody>
      </p:sp>
      <p:sp>
        <p:nvSpPr>
          <p:cNvPr descr="Image result for vectors" id="230" name="Google Shape;230;p14"/>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231" name="Google Shape;231;p14"/>
          <p:cNvSpPr txBox="1"/>
          <p:nvPr/>
        </p:nvSpPr>
        <p:spPr>
          <a:xfrm>
            <a:off x="705464" y="1590917"/>
            <a:ext cx="10483907" cy="430887"/>
          </a:xfrm>
          <a:prstGeom prst="rect">
            <a:avLst/>
          </a:prstGeom>
          <a:noFill/>
          <a:ln>
            <a:noFill/>
          </a:ln>
        </p:spPr>
        <p:txBody>
          <a:bodyPr anchorCtr="0" anchor="t" bIns="45700" lIns="91425" spcFirstLastPara="1" rIns="91425" wrap="square" tIns="45700">
            <a:spAutoFit/>
          </a:bodyPr>
          <a:lstStyle/>
          <a:p>
            <a:pPr indent="-203200" lvl="0" marL="342900" marR="0" rtl="0" algn="l">
              <a:lnSpc>
                <a:spcPct val="100000"/>
              </a:lnSpc>
              <a:spcBef>
                <a:spcPts val="0"/>
              </a:spcBef>
              <a:spcAft>
                <a:spcPts val="0"/>
              </a:spcAft>
              <a:buClr>
                <a:schemeClr val="dk1"/>
              </a:buClr>
              <a:buSzPts val="2200"/>
              <a:buFont typeface="Noto Sans Symbols"/>
              <a:buNone/>
            </a:pPr>
            <a:r>
              <a:t/>
            </a:r>
            <a:endParaRPr b="0" i="1" sz="2200" u="none" cap="none" strike="noStrike">
              <a:solidFill>
                <a:schemeClr val="dk1"/>
              </a:solidFill>
              <a:latin typeface="Quattrocento Sans"/>
              <a:ea typeface="Quattrocento Sans"/>
              <a:cs typeface="Quattrocento Sans"/>
              <a:sym typeface="Quattrocento Sans"/>
            </a:endParaRPr>
          </a:p>
        </p:txBody>
      </p:sp>
      <p:pic>
        <p:nvPicPr>
          <p:cNvPr id="232" name="Google Shape;232;p14"/>
          <p:cNvPicPr preferRelativeResize="0"/>
          <p:nvPr/>
        </p:nvPicPr>
        <p:blipFill rotWithShape="1">
          <a:blip r:embed="rId3">
            <a:alphaModFix/>
          </a:blip>
          <a:srcRect b="0" l="0" r="0" t="0"/>
          <a:stretch/>
        </p:blipFill>
        <p:spPr>
          <a:xfrm>
            <a:off x="1238865" y="1590917"/>
            <a:ext cx="9950507" cy="4463786"/>
          </a:xfrm>
          <a:prstGeom prst="rect">
            <a:avLst/>
          </a:prstGeom>
          <a:noFill/>
          <a:ln>
            <a:noFill/>
          </a:ln>
        </p:spPr>
      </p:pic>
    </p:spTree>
  </p:cSld>
  <p:clrMapOvr>
    <a:masterClrMapping/>
  </p:clrMapOvr>
  <p:transition spd="slow">
    <p:push/>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6" name="Shape 236"/>
        <p:cNvGrpSpPr/>
        <p:nvPr/>
      </p:nvGrpSpPr>
      <p:grpSpPr>
        <a:xfrm>
          <a:off x="0" y="0"/>
          <a:ext cx="0" cy="0"/>
          <a:chOff x="0" y="0"/>
          <a:chExt cx="0" cy="0"/>
        </a:xfrm>
      </p:grpSpPr>
      <p:sp>
        <p:nvSpPr>
          <p:cNvPr id="237" name="Google Shape;237;p15"/>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26724"/>
              </a:solidFill>
              <a:latin typeface="Calibri"/>
              <a:ea typeface="Calibri"/>
              <a:cs typeface="Calibri"/>
              <a:sym typeface="Calibri"/>
            </a:endParaRPr>
          </a:p>
        </p:txBody>
      </p:sp>
      <p:sp>
        <p:nvSpPr>
          <p:cNvPr id="238" name="Google Shape;238;p15"/>
          <p:cNvSpPr txBox="1"/>
          <p:nvPr>
            <p:ph type="title"/>
          </p:nvPr>
        </p:nvSpPr>
        <p:spPr>
          <a:xfrm flipH="1">
            <a:off x="838197" y="681039"/>
            <a:ext cx="10483907" cy="867542"/>
          </a:xfrm>
          <a:prstGeom prst="rect">
            <a:avLst/>
          </a:prstGeom>
          <a:solidFill>
            <a:srgbClr val="FCD3C2"/>
          </a:solid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Quattrocento Sans"/>
              <a:buNone/>
            </a:pPr>
            <a:r>
              <a:rPr b="1" i="1" lang="en-US" sz="4400">
                <a:latin typeface="Quattrocento Sans"/>
                <a:ea typeface="Quattrocento Sans"/>
                <a:cs typeface="Quattrocento Sans"/>
                <a:sym typeface="Quattrocento Sans"/>
              </a:rPr>
              <a:t>Variable Types (Numeric)</a:t>
            </a:r>
            <a:endParaRPr/>
          </a:p>
        </p:txBody>
      </p:sp>
      <p:sp>
        <p:nvSpPr>
          <p:cNvPr descr="Image result for vectors" id="239" name="Google Shape;239;p15"/>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240" name="Google Shape;240;p15"/>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US" sz="800">
                <a:solidFill>
                  <a:schemeClr val="dk1"/>
                </a:solidFill>
                <a:latin typeface="Quattrocento Sans"/>
                <a:ea typeface="Quattrocento Sans"/>
                <a:cs typeface="Quattrocento Sans"/>
                <a:sym typeface="Quattrocento Sans"/>
              </a:rPr>
              <a:t>.</a:t>
            </a:r>
            <a:endParaRPr/>
          </a:p>
        </p:txBody>
      </p:sp>
      <p:pic>
        <p:nvPicPr>
          <p:cNvPr id="241" name="Google Shape;241;p15"/>
          <p:cNvPicPr preferRelativeResize="0"/>
          <p:nvPr/>
        </p:nvPicPr>
        <p:blipFill rotWithShape="1">
          <a:blip r:embed="rId3">
            <a:alphaModFix/>
          </a:blip>
          <a:srcRect b="0" l="0" r="0" t="0"/>
          <a:stretch/>
        </p:blipFill>
        <p:spPr>
          <a:xfrm>
            <a:off x="1091381" y="1632527"/>
            <a:ext cx="10230723" cy="4508397"/>
          </a:xfrm>
          <a:prstGeom prst="rect">
            <a:avLst/>
          </a:prstGeom>
          <a:noFill/>
          <a:ln>
            <a:noFill/>
          </a:ln>
        </p:spPr>
      </p:pic>
    </p:spTree>
  </p:cSld>
  <p:clrMapOvr>
    <a:masterClrMapping/>
  </p:clrMapOvr>
  <p:transition spd="slow">
    <p:push/>
  </p:transition>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5" name="Shape 245"/>
        <p:cNvGrpSpPr/>
        <p:nvPr/>
      </p:nvGrpSpPr>
      <p:grpSpPr>
        <a:xfrm>
          <a:off x="0" y="0"/>
          <a:ext cx="0" cy="0"/>
          <a:chOff x="0" y="0"/>
          <a:chExt cx="0" cy="0"/>
        </a:xfrm>
      </p:grpSpPr>
      <p:sp>
        <p:nvSpPr>
          <p:cNvPr id="246" name="Google Shape;246;p16"/>
          <p:cNvSpPr/>
          <p:nvPr/>
        </p:nvSpPr>
        <p:spPr>
          <a:xfrm>
            <a:off x="838201" y="681038"/>
            <a:ext cx="2270760" cy="627810"/>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26724"/>
              </a:solidFill>
              <a:latin typeface="Calibri"/>
              <a:ea typeface="Calibri"/>
              <a:cs typeface="Calibri"/>
              <a:sym typeface="Calibri"/>
            </a:endParaRPr>
          </a:p>
        </p:txBody>
      </p:sp>
      <p:sp>
        <p:nvSpPr>
          <p:cNvPr id="247" name="Google Shape;247;p16"/>
          <p:cNvSpPr txBox="1"/>
          <p:nvPr>
            <p:ph type="title"/>
          </p:nvPr>
        </p:nvSpPr>
        <p:spPr>
          <a:xfrm>
            <a:off x="838200" y="681037"/>
            <a:ext cx="10515600" cy="741176"/>
          </a:xfrm>
          <a:prstGeom prst="rect">
            <a:avLst/>
          </a:prstGeom>
          <a:solidFill>
            <a:srgbClr val="FCD3C2"/>
          </a:solid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Quattrocento Sans"/>
              <a:buNone/>
            </a:pPr>
            <a:r>
              <a:rPr b="1" i="1" lang="en-US" sz="4400">
                <a:latin typeface="Quattrocento Sans"/>
                <a:ea typeface="Quattrocento Sans"/>
                <a:cs typeface="Quattrocento Sans"/>
                <a:sym typeface="Quattrocento Sans"/>
              </a:rPr>
              <a:t>Constants </a:t>
            </a:r>
            <a:endParaRPr b="1" i="1" sz="4400">
              <a:latin typeface="Quattrocento Sans"/>
              <a:ea typeface="Quattrocento Sans"/>
              <a:cs typeface="Quattrocento Sans"/>
              <a:sym typeface="Quattrocento Sans"/>
            </a:endParaRPr>
          </a:p>
        </p:txBody>
      </p:sp>
      <p:sp>
        <p:nvSpPr>
          <p:cNvPr id="248" name="Google Shape;248;p16"/>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p>
            <a:pPr indent="0" lvl="0" marL="12700" rtl="0" algn="l">
              <a:lnSpc>
                <a:spcPct val="100000"/>
              </a:lnSpc>
              <a:spcBef>
                <a:spcPts val="0"/>
              </a:spcBef>
              <a:spcAft>
                <a:spcPts val="0"/>
              </a:spcAft>
              <a:buClr>
                <a:schemeClr val="dk1"/>
              </a:buClr>
              <a:buSzPts val="800"/>
              <a:buNone/>
            </a:pPr>
            <a:r>
              <a:rPr lang="en-US" sz="800">
                <a:solidFill>
                  <a:schemeClr val="dk1"/>
                </a:solidFill>
                <a:latin typeface="Quattrocento Sans"/>
                <a:ea typeface="Quattrocento Sans"/>
                <a:cs typeface="Quattrocento Sans"/>
                <a:sym typeface="Quattrocento Sans"/>
              </a:rPr>
              <a:t>.</a:t>
            </a:r>
            <a:endParaRPr/>
          </a:p>
        </p:txBody>
      </p:sp>
      <p:sp>
        <p:nvSpPr>
          <p:cNvPr descr="Image result for vectors" id="249" name="Google Shape;249;p16"/>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250" name="Google Shape;250;p16"/>
          <p:cNvSpPr txBox="1"/>
          <p:nvPr/>
        </p:nvSpPr>
        <p:spPr>
          <a:xfrm>
            <a:off x="583791" y="1721823"/>
            <a:ext cx="10536494" cy="1863652"/>
          </a:xfrm>
          <a:prstGeom prst="rect">
            <a:avLst/>
          </a:prstGeom>
          <a:noFill/>
          <a:ln>
            <a:noFill/>
          </a:ln>
        </p:spPr>
        <p:txBody>
          <a:bodyPr anchorCtr="0" anchor="t" bIns="45700" lIns="91425" spcFirstLastPara="1" rIns="91425" wrap="square" tIns="45700">
            <a:spAutoFit/>
          </a:bodyPr>
          <a:lstStyle/>
          <a:p>
            <a:pPr indent="-342900" lvl="0" marL="355600" marR="5080" rtl="0" algn="just">
              <a:lnSpc>
                <a:spcPct val="91100"/>
              </a:lnSpc>
              <a:spcBef>
                <a:spcPts val="0"/>
              </a:spcBef>
              <a:spcAft>
                <a:spcPts val="0"/>
              </a:spcAft>
              <a:buClr>
                <a:schemeClr val="dk1"/>
              </a:buClr>
              <a:buSzPts val="2200"/>
              <a:buFont typeface="Noto Sans Symbols"/>
              <a:buChar char="⮚"/>
            </a:pPr>
            <a:r>
              <a:rPr b="0" i="1" lang="en-US" sz="2200" u="none" cap="none" strike="noStrike">
                <a:solidFill>
                  <a:schemeClr val="dk1"/>
                </a:solidFill>
                <a:latin typeface="Quattrocento Sans"/>
                <a:ea typeface="Quattrocento Sans"/>
                <a:cs typeface="Quattrocento Sans"/>
                <a:sym typeface="Quattrocento Sans"/>
              </a:rPr>
              <a:t>Constants are values that do not change. They prevent you from having to repeatedly type in large pieces of text.</a:t>
            </a:r>
            <a:endParaRPr b="0" i="0" sz="1400" u="none" cap="none" strike="noStrike">
              <a:solidFill>
                <a:srgbClr val="000000"/>
              </a:solidFill>
              <a:latin typeface="Arial"/>
              <a:ea typeface="Arial"/>
              <a:cs typeface="Arial"/>
              <a:sym typeface="Arial"/>
            </a:endParaRPr>
          </a:p>
          <a:p>
            <a:pPr indent="-342900" lvl="0" marL="355600" marR="5080" rtl="0" algn="just">
              <a:lnSpc>
                <a:spcPct val="91100"/>
              </a:lnSpc>
              <a:spcBef>
                <a:spcPts val="1820"/>
              </a:spcBef>
              <a:spcAft>
                <a:spcPts val="0"/>
              </a:spcAft>
              <a:buClr>
                <a:schemeClr val="dk1"/>
              </a:buClr>
              <a:buSzPts val="2200"/>
              <a:buFont typeface="Noto Sans Symbols"/>
              <a:buChar char="⮚"/>
            </a:pPr>
            <a:r>
              <a:rPr b="0" i="1" lang="en-US" sz="2200" u="none" cap="none" strike="noStrike">
                <a:solidFill>
                  <a:schemeClr val="dk1"/>
                </a:solidFill>
                <a:latin typeface="Quattrocento Sans"/>
                <a:ea typeface="Quattrocento Sans"/>
                <a:cs typeface="Quattrocento Sans"/>
                <a:sym typeface="Quattrocento Sans"/>
              </a:rPr>
              <a:t>The following example declares the constant MYFULLNAME to equal "Ben Beitler". Therefore, wherever MYFULLNAME has been used, the value that will be returned will be "Ben Beitler".</a:t>
            </a:r>
            <a:endParaRPr b="0" i="0" sz="1400" u="none" cap="none" strike="noStrike">
              <a:solidFill>
                <a:srgbClr val="000000"/>
              </a:solidFill>
              <a:latin typeface="Arial"/>
              <a:ea typeface="Arial"/>
              <a:cs typeface="Arial"/>
              <a:sym typeface="Arial"/>
            </a:endParaRPr>
          </a:p>
        </p:txBody>
      </p:sp>
      <p:pic>
        <p:nvPicPr>
          <p:cNvPr id="251" name="Google Shape;251;p16"/>
          <p:cNvPicPr preferRelativeResize="0"/>
          <p:nvPr/>
        </p:nvPicPr>
        <p:blipFill rotWithShape="1">
          <a:blip r:embed="rId3">
            <a:alphaModFix/>
          </a:blip>
          <a:srcRect b="0" l="0" r="0" t="0"/>
          <a:stretch/>
        </p:blipFill>
        <p:spPr>
          <a:xfrm>
            <a:off x="1171019" y="4100053"/>
            <a:ext cx="9653953" cy="1651818"/>
          </a:xfrm>
          <a:prstGeom prst="rect">
            <a:avLst/>
          </a:prstGeom>
          <a:noFill/>
          <a:ln>
            <a:noFill/>
          </a:ln>
        </p:spPr>
      </p:pic>
    </p:spTree>
  </p:cSld>
  <p:clrMapOvr>
    <a:masterClrMapping/>
  </p:clrMapOvr>
  <p:transition spd="slow">
    <p:push/>
  </p:transition>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5" name="Shape 255"/>
        <p:cNvGrpSpPr/>
        <p:nvPr/>
      </p:nvGrpSpPr>
      <p:grpSpPr>
        <a:xfrm>
          <a:off x="0" y="0"/>
          <a:ext cx="0" cy="0"/>
          <a:chOff x="0" y="0"/>
          <a:chExt cx="0" cy="0"/>
        </a:xfrm>
      </p:grpSpPr>
      <p:sp>
        <p:nvSpPr>
          <p:cNvPr id="256" name="Google Shape;256;p17"/>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26724"/>
              </a:solidFill>
              <a:latin typeface="Calibri"/>
              <a:ea typeface="Calibri"/>
              <a:cs typeface="Calibri"/>
              <a:sym typeface="Calibri"/>
            </a:endParaRPr>
          </a:p>
        </p:txBody>
      </p:sp>
      <p:sp>
        <p:nvSpPr>
          <p:cNvPr id="257" name="Google Shape;257;p17"/>
          <p:cNvSpPr txBox="1"/>
          <p:nvPr>
            <p:ph type="title"/>
          </p:nvPr>
        </p:nvSpPr>
        <p:spPr>
          <a:xfrm flipH="1">
            <a:off x="838197" y="681039"/>
            <a:ext cx="6064048"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US" sz="4400">
                <a:latin typeface="Quattrocento Sans"/>
                <a:ea typeface="Quattrocento Sans"/>
                <a:cs typeface="Quattrocento Sans"/>
                <a:sym typeface="Quattrocento Sans"/>
              </a:rPr>
              <a:t>Object Variables  </a:t>
            </a:r>
            <a:endParaRPr b="1" i="1" sz="4400">
              <a:latin typeface="Quattrocento Sans"/>
              <a:ea typeface="Quattrocento Sans"/>
              <a:cs typeface="Quattrocento Sans"/>
              <a:sym typeface="Quattrocento Sans"/>
            </a:endParaRPr>
          </a:p>
        </p:txBody>
      </p:sp>
      <p:sp>
        <p:nvSpPr>
          <p:cNvPr descr="Image result for vectors" id="258" name="Google Shape;258;p17"/>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259" name="Google Shape;259;p17"/>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US" sz="800">
                <a:solidFill>
                  <a:schemeClr val="dk1"/>
                </a:solidFill>
                <a:latin typeface="Quattrocento Sans"/>
                <a:ea typeface="Quattrocento Sans"/>
                <a:cs typeface="Quattrocento Sans"/>
                <a:sym typeface="Quattrocento Sans"/>
              </a:rPr>
              <a:t>.</a:t>
            </a:r>
            <a:endParaRPr/>
          </a:p>
        </p:txBody>
      </p:sp>
      <p:sp>
        <p:nvSpPr>
          <p:cNvPr id="260" name="Google Shape;260;p17"/>
          <p:cNvSpPr txBox="1"/>
          <p:nvPr/>
        </p:nvSpPr>
        <p:spPr>
          <a:xfrm>
            <a:off x="790137" y="1561420"/>
            <a:ext cx="10108921" cy="4228722"/>
          </a:xfrm>
          <a:prstGeom prst="rect">
            <a:avLst/>
          </a:prstGeom>
          <a:noFill/>
          <a:ln>
            <a:noFill/>
          </a:ln>
        </p:spPr>
        <p:txBody>
          <a:bodyPr anchorCtr="0" anchor="t" bIns="45700" lIns="91425" spcFirstLastPara="1" rIns="91425" wrap="square" tIns="45700">
            <a:spAutoFit/>
          </a:bodyPr>
          <a:lstStyle/>
          <a:p>
            <a:pPr indent="-342900" lvl="0" marL="355600" marR="5080" rtl="0" algn="just">
              <a:lnSpc>
                <a:spcPct val="91100"/>
              </a:lnSpc>
              <a:spcBef>
                <a:spcPts val="0"/>
              </a:spcBef>
              <a:spcAft>
                <a:spcPts val="0"/>
              </a:spcAft>
              <a:buClr>
                <a:schemeClr val="dk1"/>
              </a:buClr>
              <a:buSzPts val="1800"/>
              <a:buFont typeface="Noto Sans Symbols"/>
              <a:buChar char="⮚"/>
            </a:pPr>
            <a:r>
              <a:rPr b="0" i="1" lang="en-US" sz="1800" u="none" cap="none" strike="noStrike">
                <a:solidFill>
                  <a:schemeClr val="dk1"/>
                </a:solidFill>
                <a:latin typeface="Quattrocento Sans"/>
                <a:ea typeface="Quattrocento Sans"/>
                <a:cs typeface="Quattrocento Sans"/>
                <a:sym typeface="Quattrocento Sans"/>
              </a:rPr>
              <a:t>An Object Variable is a variable that represents an entire object, such as a Range or a Worksheet.</a:t>
            </a:r>
            <a:endParaRPr b="0" i="0" sz="1400" u="none" cap="none" strike="noStrike">
              <a:solidFill>
                <a:srgbClr val="000000"/>
              </a:solidFill>
              <a:latin typeface="Arial"/>
              <a:ea typeface="Arial"/>
              <a:cs typeface="Arial"/>
              <a:sym typeface="Arial"/>
            </a:endParaRPr>
          </a:p>
          <a:p>
            <a:pPr indent="-342900" lvl="0" marL="355600" marR="5080" rtl="0" algn="just">
              <a:lnSpc>
                <a:spcPct val="91100"/>
              </a:lnSpc>
              <a:spcBef>
                <a:spcPts val="1820"/>
              </a:spcBef>
              <a:spcAft>
                <a:spcPts val="0"/>
              </a:spcAft>
              <a:buClr>
                <a:schemeClr val="dk1"/>
              </a:buClr>
              <a:buSzPts val="1800"/>
              <a:buFont typeface="Noto Sans Symbols"/>
              <a:buChar char="⮚"/>
            </a:pPr>
            <a:r>
              <a:rPr b="0" i="1" lang="en-US" sz="1800" u="none" cap="none" strike="noStrike">
                <a:solidFill>
                  <a:schemeClr val="dk1"/>
                </a:solidFill>
                <a:latin typeface="Quattrocento Sans"/>
                <a:ea typeface="Quattrocento Sans"/>
                <a:cs typeface="Quattrocento Sans"/>
                <a:sym typeface="Quattrocento Sans"/>
              </a:rPr>
              <a:t>You use this type of variable for creating a new instance of an object which will be necessary should you wish to communicate with other applications namely Microsoft Word, PowerPoint or any other external library.</a:t>
            </a:r>
            <a:endParaRPr b="0" i="0" sz="1400" u="none" cap="none" strike="noStrike">
              <a:solidFill>
                <a:srgbClr val="000000"/>
              </a:solidFill>
              <a:latin typeface="Arial"/>
              <a:ea typeface="Arial"/>
              <a:cs typeface="Arial"/>
              <a:sym typeface="Arial"/>
            </a:endParaRPr>
          </a:p>
          <a:p>
            <a:pPr indent="-342900" lvl="0" marL="355600" marR="5080" rtl="0" algn="just">
              <a:lnSpc>
                <a:spcPct val="91100"/>
              </a:lnSpc>
              <a:spcBef>
                <a:spcPts val="1820"/>
              </a:spcBef>
              <a:spcAft>
                <a:spcPts val="0"/>
              </a:spcAft>
              <a:buClr>
                <a:schemeClr val="dk1"/>
              </a:buClr>
              <a:buSzPts val="1800"/>
              <a:buFont typeface="Noto Sans Symbols"/>
              <a:buChar char="⮚"/>
            </a:pPr>
            <a:r>
              <a:rPr b="0" i="1" lang="en-US" sz="1800" u="none" cap="none" strike="noStrike">
                <a:solidFill>
                  <a:schemeClr val="dk1"/>
                </a:solidFill>
                <a:latin typeface="Quattrocento Sans"/>
                <a:ea typeface="Quattrocento Sans"/>
                <a:cs typeface="Quattrocento Sans"/>
                <a:sym typeface="Quattrocento Sans"/>
              </a:rPr>
              <a:t>Object Variables, similar to normal variables, are declared with the Dim statement, for example:</a:t>
            </a:r>
            <a:endParaRPr b="0" i="0" sz="1400" u="none" cap="none" strike="noStrike">
              <a:solidFill>
                <a:srgbClr val="000000"/>
              </a:solidFill>
              <a:latin typeface="Arial"/>
              <a:ea typeface="Arial"/>
              <a:cs typeface="Arial"/>
              <a:sym typeface="Arial"/>
            </a:endParaRPr>
          </a:p>
          <a:p>
            <a:pPr indent="0" lvl="0" marL="12700" marR="5080" rtl="0" algn="just">
              <a:lnSpc>
                <a:spcPct val="91100"/>
              </a:lnSpc>
              <a:spcBef>
                <a:spcPts val="1820"/>
              </a:spcBef>
              <a:spcAft>
                <a:spcPts val="0"/>
              </a:spcAft>
              <a:buClr>
                <a:srgbClr val="000000"/>
              </a:buClr>
              <a:buSzPts val="1800"/>
              <a:buFont typeface="Arial"/>
              <a:buNone/>
            </a:pPr>
            <a:r>
              <a:rPr b="1" i="1" lang="en-US" sz="1800" u="none" cap="none" strike="noStrike">
                <a:solidFill>
                  <a:schemeClr val="dk1"/>
                </a:solidFill>
                <a:latin typeface="Quattrocento Sans"/>
                <a:ea typeface="Quattrocento Sans"/>
                <a:cs typeface="Quattrocento Sans"/>
                <a:sym typeface="Quattrocento Sans"/>
              </a:rPr>
              <a:t>	Dim mycell As Range</a:t>
            </a:r>
            <a:endParaRPr b="0" i="0" sz="1400" u="none" cap="none" strike="noStrike">
              <a:solidFill>
                <a:srgbClr val="000000"/>
              </a:solidFill>
              <a:latin typeface="Arial"/>
              <a:ea typeface="Arial"/>
              <a:cs typeface="Arial"/>
              <a:sym typeface="Arial"/>
            </a:endParaRPr>
          </a:p>
          <a:p>
            <a:pPr indent="-285750" lvl="0" marL="298450" marR="5080" rtl="0" algn="l">
              <a:lnSpc>
                <a:spcPct val="91100"/>
              </a:lnSpc>
              <a:spcBef>
                <a:spcPts val="1820"/>
              </a:spcBef>
              <a:spcAft>
                <a:spcPts val="0"/>
              </a:spcAft>
              <a:buClr>
                <a:schemeClr val="dk1"/>
              </a:buClr>
              <a:buSzPts val="1800"/>
              <a:buFont typeface="Noto Sans Symbols"/>
              <a:buChar char="⮚"/>
            </a:pPr>
            <a:r>
              <a:rPr b="0" i="1" lang="en-US" sz="1800" u="none" cap="none" strike="noStrike">
                <a:solidFill>
                  <a:schemeClr val="dk1"/>
                </a:solidFill>
                <a:latin typeface="Quattrocento Sans"/>
                <a:ea typeface="Quattrocento Sans"/>
                <a:cs typeface="Quattrocento Sans"/>
                <a:sym typeface="Quattrocento Sans"/>
              </a:rPr>
              <a:t>To assign an object expression to an object variable, use the Set keyword. For example:</a:t>
            </a:r>
            <a:endParaRPr b="0" i="0" sz="1400" u="none" cap="none" strike="noStrike">
              <a:solidFill>
                <a:srgbClr val="000000"/>
              </a:solidFill>
              <a:latin typeface="Arial"/>
              <a:ea typeface="Arial"/>
              <a:cs typeface="Arial"/>
              <a:sym typeface="Arial"/>
            </a:endParaRPr>
          </a:p>
          <a:p>
            <a:pPr indent="0" lvl="0" marL="12700" marR="5080" rtl="0" algn="l">
              <a:lnSpc>
                <a:spcPct val="91100"/>
              </a:lnSpc>
              <a:spcBef>
                <a:spcPts val="1820"/>
              </a:spcBef>
              <a:spcAft>
                <a:spcPts val="0"/>
              </a:spcAft>
              <a:buClr>
                <a:srgbClr val="000000"/>
              </a:buClr>
              <a:buSzPts val="1800"/>
              <a:buFont typeface="Arial"/>
              <a:buNone/>
            </a:pPr>
            <a:r>
              <a:rPr b="1" i="1" lang="en-US" sz="1800" u="none" cap="none" strike="noStrike">
                <a:solidFill>
                  <a:schemeClr val="dk1"/>
                </a:solidFill>
                <a:latin typeface="Quattrocento Sans"/>
                <a:ea typeface="Quattrocento Sans"/>
                <a:cs typeface="Quattrocento Sans"/>
                <a:sym typeface="Quattrocento Sans"/>
              </a:rPr>
              <a:t>	Set ObjectVariable = ObjectExpression</a:t>
            </a:r>
            <a:endParaRPr b="1" i="1" sz="1800" u="none" cap="none" strike="noStrike">
              <a:solidFill>
                <a:schemeClr val="dk1"/>
              </a:solidFill>
              <a:latin typeface="Quattrocento Sans"/>
              <a:ea typeface="Quattrocento Sans"/>
              <a:cs typeface="Quattrocento Sans"/>
              <a:sym typeface="Quattrocento Sans"/>
            </a:endParaRPr>
          </a:p>
          <a:p>
            <a:pPr indent="0" lvl="0" marL="12700" marR="5080" rtl="0" algn="l">
              <a:lnSpc>
                <a:spcPct val="91100"/>
              </a:lnSpc>
              <a:spcBef>
                <a:spcPts val="1820"/>
              </a:spcBef>
              <a:spcAft>
                <a:spcPts val="0"/>
              </a:spcAft>
              <a:buClr>
                <a:srgbClr val="000000"/>
              </a:buClr>
              <a:buSzPts val="1800"/>
              <a:buFont typeface="Arial"/>
              <a:buNone/>
            </a:pPr>
            <a:r>
              <a:rPr b="1" i="1" lang="en-US" sz="1800" u="none" cap="none" strike="noStrike">
                <a:solidFill>
                  <a:schemeClr val="dk1"/>
                </a:solidFill>
                <a:latin typeface="Quattrocento Sans"/>
                <a:ea typeface="Quattrocento Sans"/>
                <a:cs typeface="Quattrocento Sans"/>
                <a:sym typeface="Quattrocento Sans"/>
              </a:rPr>
              <a:t>	Set MyCell = Worksheets("Sheet1").Range("A1")</a:t>
            </a:r>
            <a:endParaRPr b="1" i="1" sz="1800" u="none" cap="none" strike="noStrike">
              <a:solidFill>
                <a:schemeClr val="dk1"/>
              </a:solidFill>
              <a:latin typeface="Quattrocento Sans"/>
              <a:ea typeface="Quattrocento Sans"/>
              <a:cs typeface="Quattrocento Sans"/>
              <a:sym typeface="Quattrocento Sans"/>
            </a:endParaRPr>
          </a:p>
          <a:p>
            <a:pPr indent="0" lvl="0" marL="12700" marR="5080" rtl="0" algn="ctr">
              <a:lnSpc>
                <a:spcPct val="91100"/>
              </a:lnSpc>
              <a:spcBef>
                <a:spcPts val="1820"/>
              </a:spcBef>
              <a:spcAft>
                <a:spcPts val="0"/>
              </a:spcAft>
              <a:buClr>
                <a:srgbClr val="000000"/>
              </a:buClr>
              <a:buSzPts val="1800"/>
              <a:buFont typeface="Arial"/>
              <a:buNone/>
            </a:pPr>
            <a:r>
              <a:t/>
            </a:r>
            <a:endParaRPr b="0" i="1" sz="1800" u="none" cap="none" strike="noStrike">
              <a:solidFill>
                <a:schemeClr val="dk1"/>
              </a:solidFill>
              <a:latin typeface="Quattrocento Sans"/>
              <a:ea typeface="Quattrocento Sans"/>
              <a:cs typeface="Quattrocento Sans"/>
              <a:sym typeface="Quattrocento Sans"/>
            </a:endParaRPr>
          </a:p>
        </p:txBody>
      </p:sp>
    </p:spTree>
  </p:cSld>
  <p:clrMapOvr>
    <a:masterClrMapping/>
  </p:clrMapOvr>
  <p:transition spd="slow">
    <p:push/>
  </p:transition>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4" name="Shape 264"/>
        <p:cNvGrpSpPr/>
        <p:nvPr/>
      </p:nvGrpSpPr>
      <p:grpSpPr>
        <a:xfrm>
          <a:off x="0" y="0"/>
          <a:ext cx="0" cy="0"/>
          <a:chOff x="0" y="0"/>
          <a:chExt cx="0" cy="0"/>
        </a:xfrm>
      </p:grpSpPr>
      <p:sp>
        <p:nvSpPr>
          <p:cNvPr id="265" name="Google Shape;265;p18"/>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26724"/>
              </a:solidFill>
              <a:latin typeface="Calibri"/>
              <a:ea typeface="Calibri"/>
              <a:cs typeface="Calibri"/>
              <a:sym typeface="Calibri"/>
            </a:endParaRPr>
          </a:p>
        </p:txBody>
      </p:sp>
      <p:sp>
        <p:nvSpPr>
          <p:cNvPr id="266" name="Google Shape;266;p18"/>
          <p:cNvSpPr txBox="1"/>
          <p:nvPr>
            <p:ph type="title"/>
          </p:nvPr>
        </p:nvSpPr>
        <p:spPr>
          <a:xfrm flipH="1">
            <a:off x="556748" y="681038"/>
            <a:ext cx="10946993"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US" sz="4400">
                <a:latin typeface="Quattrocento Sans"/>
                <a:ea typeface="Quattrocento Sans"/>
                <a:cs typeface="Quattrocento Sans"/>
                <a:sym typeface="Quattrocento Sans"/>
              </a:rPr>
              <a:t>Understanding Scope and Visibility</a:t>
            </a:r>
            <a:endParaRPr b="1" i="1" sz="4400">
              <a:latin typeface="Quattrocento Sans"/>
              <a:ea typeface="Quattrocento Sans"/>
              <a:cs typeface="Quattrocento Sans"/>
              <a:sym typeface="Quattrocento Sans"/>
            </a:endParaRPr>
          </a:p>
        </p:txBody>
      </p:sp>
      <p:sp>
        <p:nvSpPr>
          <p:cNvPr descr="Image result for vectors" id="267" name="Google Shape;267;p18"/>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268" name="Google Shape;268;p18"/>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US" sz="800">
                <a:solidFill>
                  <a:schemeClr val="dk1"/>
                </a:solidFill>
                <a:latin typeface="Quattrocento Sans"/>
                <a:ea typeface="Quattrocento Sans"/>
                <a:cs typeface="Quattrocento Sans"/>
                <a:sym typeface="Quattrocento Sans"/>
              </a:rPr>
              <a:t>.</a:t>
            </a:r>
            <a:endParaRPr/>
          </a:p>
        </p:txBody>
      </p:sp>
      <p:sp>
        <p:nvSpPr>
          <p:cNvPr id="269" name="Google Shape;269;p18"/>
          <p:cNvSpPr txBox="1"/>
          <p:nvPr/>
        </p:nvSpPr>
        <p:spPr>
          <a:xfrm>
            <a:off x="838201" y="1853811"/>
            <a:ext cx="10149347" cy="2738698"/>
          </a:xfrm>
          <a:prstGeom prst="rect">
            <a:avLst/>
          </a:prstGeom>
          <a:noFill/>
          <a:ln>
            <a:noFill/>
          </a:ln>
        </p:spPr>
        <p:txBody>
          <a:bodyPr anchorCtr="0" anchor="t" bIns="45700" lIns="91425" spcFirstLastPara="1" rIns="91425" wrap="square" tIns="45700">
            <a:spAutoFit/>
          </a:bodyPr>
          <a:lstStyle/>
          <a:p>
            <a:pPr indent="-342900" lvl="0" marL="355600" marR="5080" rtl="0" algn="just">
              <a:lnSpc>
                <a:spcPct val="91100"/>
              </a:lnSpc>
              <a:spcBef>
                <a:spcPts val="0"/>
              </a:spcBef>
              <a:spcAft>
                <a:spcPts val="0"/>
              </a:spcAft>
              <a:buClr>
                <a:schemeClr val="dk1"/>
              </a:buClr>
              <a:buSzPts val="2200"/>
              <a:buFont typeface="Noto Sans Symbols"/>
              <a:buChar char="⮚"/>
            </a:pPr>
            <a:r>
              <a:rPr b="0" i="1" lang="en-US" sz="2200" u="none" cap="none" strike="noStrike">
                <a:solidFill>
                  <a:schemeClr val="dk1"/>
                </a:solidFill>
                <a:latin typeface="Quattrocento Sans"/>
                <a:ea typeface="Quattrocento Sans"/>
                <a:cs typeface="Quattrocento Sans"/>
                <a:sym typeface="Quattrocento Sans"/>
              </a:rPr>
              <a:t>Scope refers to the availability of a variable, constant, or procedure for use by another procedure. </a:t>
            </a:r>
            <a:endParaRPr b="0" i="1" sz="2200" u="none" cap="none" strike="noStrike">
              <a:solidFill>
                <a:schemeClr val="dk1"/>
              </a:solidFill>
              <a:latin typeface="Quattrocento Sans"/>
              <a:ea typeface="Quattrocento Sans"/>
              <a:cs typeface="Quattrocento Sans"/>
              <a:sym typeface="Quattrocento Sans"/>
            </a:endParaRPr>
          </a:p>
          <a:p>
            <a:pPr indent="-342900" lvl="0" marL="355600" marR="5080" rtl="0" algn="just">
              <a:lnSpc>
                <a:spcPct val="91100"/>
              </a:lnSpc>
              <a:spcBef>
                <a:spcPts val="1820"/>
              </a:spcBef>
              <a:spcAft>
                <a:spcPts val="0"/>
              </a:spcAft>
              <a:buClr>
                <a:schemeClr val="dk1"/>
              </a:buClr>
              <a:buSzPts val="2200"/>
              <a:buFont typeface="Noto Sans Symbols"/>
              <a:buChar char="⮚"/>
            </a:pPr>
            <a:r>
              <a:rPr b="0" i="1" lang="en-US" sz="2200" u="none" cap="none" strike="noStrike">
                <a:solidFill>
                  <a:schemeClr val="dk1"/>
                </a:solidFill>
                <a:latin typeface="Quattrocento Sans"/>
                <a:ea typeface="Quattrocento Sans"/>
                <a:cs typeface="Quattrocento Sans"/>
                <a:sym typeface="Quattrocento Sans"/>
              </a:rPr>
              <a:t>There are three scoping levels: procedure-level, private module-level, and public module-level.</a:t>
            </a:r>
            <a:endParaRPr b="0" i="1" sz="2200" u="none" cap="none" strike="noStrike">
              <a:solidFill>
                <a:schemeClr val="dk1"/>
              </a:solidFill>
              <a:latin typeface="Quattrocento Sans"/>
              <a:ea typeface="Quattrocento Sans"/>
              <a:cs typeface="Quattrocento Sans"/>
              <a:sym typeface="Quattrocento Sans"/>
            </a:endParaRPr>
          </a:p>
          <a:p>
            <a:pPr indent="-342900" lvl="0" marL="355600" marR="5080" rtl="0" algn="just">
              <a:lnSpc>
                <a:spcPct val="91100"/>
              </a:lnSpc>
              <a:spcBef>
                <a:spcPts val="1820"/>
              </a:spcBef>
              <a:spcAft>
                <a:spcPts val="0"/>
              </a:spcAft>
              <a:buClr>
                <a:schemeClr val="dk1"/>
              </a:buClr>
              <a:buSzPts val="2200"/>
              <a:buFont typeface="Noto Sans Symbols"/>
              <a:buChar char="⮚"/>
            </a:pPr>
            <a:r>
              <a:rPr b="0" i="1" lang="en-US" sz="2200" u="none" cap="none" strike="noStrike">
                <a:solidFill>
                  <a:schemeClr val="dk1"/>
                </a:solidFill>
                <a:latin typeface="Quattrocento Sans"/>
                <a:ea typeface="Quattrocento Sans"/>
                <a:cs typeface="Quattrocento Sans"/>
                <a:sym typeface="Quattrocento Sans"/>
              </a:rPr>
              <a:t>You determine the scope of a variable when you declare it. It's a good idea to declare all variables explicitly to avoid naming-conflict errors between variables with different scopes</a:t>
            </a:r>
            <a:r>
              <a:rPr b="0" i="1" lang="en-US" sz="2400" u="none" cap="none" strike="noStrike">
                <a:solidFill>
                  <a:schemeClr val="dk1"/>
                </a:solidFill>
                <a:latin typeface="Quattrocento Sans"/>
                <a:ea typeface="Quattrocento Sans"/>
                <a:cs typeface="Quattrocento Sans"/>
                <a:sym typeface="Quattrocento Sans"/>
              </a:rPr>
              <a:t>.</a:t>
            </a:r>
            <a:endParaRPr b="0" i="0" sz="1400" u="none" cap="none" strike="noStrike">
              <a:solidFill>
                <a:srgbClr val="000000"/>
              </a:solidFill>
              <a:latin typeface="Arial"/>
              <a:ea typeface="Arial"/>
              <a:cs typeface="Arial"/>
              <a:sym typeface="Arial"/>
            </a:endParaRPr>
          </a:p>
        </p:txBody>
      </p:sp>
    </p:spTree>
  </p:cSld>
  <p:clrMapOvr>
    <a:masterClrMapping/>
  </p:clrMapOvr>
  <p:transition spd="slow">
    <p:push/>
  </p:transition>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3" name="Shape 273"/>
        <p:cNvGrpSpPr/>
        <p:nvPr/>
      </p:nvGrpSpPr>
      <p:grpSpPr>
        <a:xfrm>
          <a:off x="0" y="0"/>
          <a:ext cx="0" cy="0"/>
          <a:chOff x="0" y="0"/>
          <a:chExt cx="0" cy="0"/>
        </a:xfrm>
      </p:grpSpPr>
      <p:sp>
        <p:nvSpPr>
          <p:cNvPr id="274" name="Google Shape;274;p19"/>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26724"/>
              </a:solidFill>
              <a:latin typeface="Calibri"/>
              <a:ea typeface="Calibri"/>
              <a:cs typeface="Calibri"/>
              <a:sym typeface="Calibri"/>
            </a:endParaRPr>
          </a:p>
        </p:txBody>
      </p:sp>
      <p:sp>
        <p:nvSpPr>
          <p:cNvPr id="275" name="Google Shape;275;p19"/>
          <p:cNvSpPr txBox="1"/>
          <p:nvPr>
            <p:ph type="title"/>
          </p:nvPr>
        </p:nvSpPr>
        <p:spPr>
          <a:xfrm>
            <a:off x="838200" y="681037"/>
            <a:ext cx="10515600" cy="741176"/>
          </a:xfrm>
          <a:prstGeom prst="rect">
            <a:avLst/>
          </a:prstGeom>
          <a:solidFill>
            <a:srgbClr val="FCD3C2"/>
          </a:solid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Quattrocento Sans"/>
              <a:buNone/>
            </a:pPr>
            <a:r>
              <a:rPr b="1" i="1" lang="en-US" sz="4400">
                <a:latin typeface="Quattrocento Sans"/>
                <a:ea typeface="Quattrocento Sans"/>
                <a:cs typeface="Quattrocento Sans"/>
                <a:sym typeface="Quattrocento Sans"/>
              </a:rPr>
              <a:t>Procedure Level Scope </a:t>
            </a:r>
            <a:endParaRPr b="1" i="1" sz="4400">
              <a:latin typeface="Quattrocento Sans"/>
              <a:ea typeface="Quattrocento Sans"/>
              <a:cs typeface="Quattrocento Sans"/>
              <a:sym typeface="Quattrocento Sans"/>
            </a:endParaRPr>
          </a:p>
        </p:txBody>
      </p:sp>
      <p:sp>
        <p:nvSpPr>
          <p:cNvPr id="276" name="Google Shape;276;p19"/>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p>
            <a:pPr indent="-342900" lvl="0" marL="355600" rtl="0" algn="l">
              <a:lnSpc>
                <a:spcPct val="100000"/>
              </a:lnSpc>
              <a:spcBef>
                <a:spcPts val="0"/>
              </a:spcBef>
              <a:spcAft>
                <a:spcPts val="0"/>
              </a:spcAft>
              <a:buClr>
                <a:schemeClr val="dk1"/>
              </a:buClr>
              <a:buSzPts val="2000"/>
              <a:buFont typeface="Noto Sans Symbols"/>
              <a:buChar char="⮚"/>
            </a:pPr>
            <a:r>
              <a:rPr lang="en-US" sz="2000">
                <a:solidFill>
                  <a:schemeClr val="dk1"/>
                </a:solidFill>
                <a:latin typeface="Quattrocento Sans"/>
                <a:ea typeface="Quattrocento Sans"/>
                <a:cs typeface="Quattrocento Sans"/>
                <a:sym typeface="Quattrocento Sans"/>
              </a:rPr>
              <a:t>A variable or constant defined within a procedure is not visible outside that procedure. Only the procedure that contains the variable declaration can use it</a:t>
            </a:r>
            <a:endParaRPr/>
          </a:p>
          <a:p>
            <a:pPr indent="-342900" lvl="0" marL="355600" rtl="0" algn="l">
              <a:lnSpc>
                <a:spcPct val="100000"/>
              </a:lnSpc>
              <a:spcBef>
                <a:spcPts val="600"/>
              </a:spcBef>
              <a:spcAft>
                <a:spcPts val="0"/>
              </a:spcAft>
              <a:buClr>
                <a:schemeClr val="dk1"/>
              </a:buClr>
              <a:buSzPts val="2000"/>
              <a:buFont typeface="Noto Sans Symbols"/>
              <a:buChar char="⮚"/>
            </a:pPr>
            <a:r>
              <a:rPr lang="en-US" sz="2000">
                <a:solidFill>
                  <a:schemeClr val="dk1"/>
                </a:solidFill>
                <a:latin typeface="Quattrocento Sans"/>
                <a:ea typeface="Quattrocento Sans"/>
                <a:cs typeface="Quattrocento Sans"/>
                <a:sym typeface="Quattrocento Sans"/>
              </a:rPr>
              <a:t>In the following example, the first procedure displays a message box that contains a string. The second procedure displays a blank message box because the variable is local to the first procedure.</a:t>
            </a:r>
            <a:endParaRPr/>
          </a:p>
          <a:p>
            <a:pPr indent="0" lvl="0" marL="12700" rtl="0" algn="l">
              <a:lnSpc>
                <a:spcPct val="100000"/>
              </a:lnSpc>
              <a:spcBef>
                <a:spcPts val="600"/>
              </a:spcBef>
              <a:spcAft>
                <a:spcPts val="0"/>
              </a:spcAft>
              <a:buClr>
                <a:srgbClr val="595959"/>
              </a:buClr>
              <a:buSzPts val="2000"/>
              <a:buNone/>
            </a:pPr>
            <a:r>
              <a:t/>
            </a:r>
            <a:endParaRPr sz="2000">
              <a:solidFill>
                <a:schemeClr val="dk1"/>
              </a:solidFill>
              <a:latin typeface="Quattrocento Sans"/>
              <a:ea typeface="Quattrocento Sans"/>
              <a:cs typeface="Quattrocento Sans"/>
              <a:sym typeface="Quattrocento Sans"/>
            </a:endParaRPr>
          </a:p>
        </p:txBody>
      </p:sp>
      <p:sp>
        <p:nvSpPr>
          <p:cNvPr descr="Image result for vectors" id="277" name="Google Shape;277;p19"/>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pic>
        <p:nvPicPr>
          <p:cNvPr id="278" name="Google Shape;278;p19"/>
          <p:cNvPicPr preferRelativeResize="0"/>
          <p:nvPr/>
        </p:nvPicPr>
        <p:blipFill rotWithShape="1">
          <a:blip r:embed="rId3">
            <a:alphaModFix/>
          </a:blip>
          <a:srcRect b="0" l="0" r="0" t="0"/>
          <a:stretch/>
        </p:blipFill>
        <p:spPr>
          <a:xfrm>
            <a:off x="2300748" y="3428999"/>
            <a:ext cx="7226710" cy="2493336"/>
          </a:xfrm>
          <a:prstGeom prst="rect">
            <a:avLst/>
          </a:prstGeom>
          <a:noFill/>
          <a:ln>
            <a:noFill/>
          </a:ln>
        </p:spPr>
      </p:pic>
    </p:spTree>
  </p:cSld>
  <p:clrMapOvr>
    <a:masterClrMapping/>
  </p:clrMapOvr>
  <p:transition spd="slow">
    <p:push/>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 name="Shape 116"/>
        <p:cNvGrpSpPr/>
        <p:nvPr/>
      </p:nvGrpSpPr>
      <p:grpSpPr>
        <a:xfrm>
          <a:off x="0" y="0"/>
          <a:ext cx="0" cy="0"/>
          <a:chOff x="0" y="0"/>
          <a:chExt cx="0" cy="0"/>
        </a:xfrm>
      </p:grpSpPr>
      <p:sp>
        <p:nvSpPr>
          <p:cNvPr id="117" name="Google Shape;117;p2"/>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26724"/>
              </a:solidFill>
              <a:latin typeface="Calibri"/>
              <a:ea typeface="Calibri"/>
              <a:cs typeface="Calibri"/>
              <a:sym typeface="Calibri"/>
            </a:endParaRPr>
          </a:p>
        </p:txBody>
      </p:sp>
      <p:sp>
        <p:nvSpPr>
          <p:cNvPr id="118" name="Google Shape;118;p2"/>
          <p:cNvSpPr txBox="1"/>
          <p:nvPr>
            <p:ph type="title"/>
          </p:nvPr>
        </p:nvSpPr>
        <p:spPr>
          <a:xfrm flipH="1">
            <a:off x="838198" y="681039"/>
            <a:ext cx="8003286"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US" sz="4400">
                <a:latin typeface="Quattrocento Sans"/>
                <a:ea typeface="Quattrocento Sans"/>
                <a:cs typeface="Quattrocento Sans"/>
                <a:sym typeface="Quattrocento Sans"/>
              </a:rPr>
              <a:t>Object Model of VBA </a:t>
            </a:r>
            <a:endParaRPr b="1" i="1" sz="4400">
              <a:latin typeface="Quattrocento Sans"/>
              <a:ea typeface="Quattrocento Sans"/>
              <a:cs typeface="Quattrocento Sans"/>
              <a:sym typeface="Quattrocento Sans"/>
            </a:endParaRPr>
          </a:p>
        </p:txBody>
      </p:sp>
      <p:sp>
        <p:nvSpPr>
          <p:cNvPr descr="Image result for vectors" id="119" name="Google Shape;119;p2"/>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20" name="Google Shape;120;p2"/>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US" sz="800">
                <a:solidFill>
                  <a:schemeClr val="dk1"/>
                </a:solidFill>
                <a:latin typeface="Quattrocento Sans"/>
                <a:ea typeface="Quattrocento Sans"/>
                <a:cs typeface="Quattrocento Sans"/>
                <a:sym typeface="Quattrocento Sans"/>
              </a:rPr>
              <a:t>.</a:t>
            </a:r>
            <a:endParaRPr/>
          </a:p>
        </p:txBody>
      </p:sp>
      <p:sp>
        <p:nvSpPr>
          <p:cNvPr id="121" name="Google Shape;121;p2"/>
          <p:cNvSpPr txBox="1"/>
          <p:nvPr/>
        </p:nvSpPr>
        <p:spPr>
          <a:xfrm>
            <a:off x="585627" y="1359490"/>
            <a:ext cx="11463805" cy="5170646"/>
          </a:xfrm>
          <a:prstGeom prst="rect">
            <a:avLst/>
          </a:prstGeom>
          <a:noFill/>
          <a:ln>
            <a:noFill/>
          </a:ln>
        </p:spPr>
        <p:txBody>
          <a:bodyPr anchorCtr="0" anchor="t" bIns="45700" lIns="91425" spcFirstLastPara="1" rIns="91425" wrap="square" tIns="45700">
            <a:spAutoFit/>
          </a:bodyPr>
          <a:lstStyle/>
          <a:p>
            <a:pPr indent="-285750" lvl="0" marL="298450" marR="5080" rtl="0" algn="just">
              <a:lnSpc>
                <a:spcPct val="100000"/>
              </a:lnSpc>
              <a:spcBef>
                <a:spcPts val="0"/>
              </a:spcBef>
              <a:spcAft>
                <a:spcPts val="0"/>
              </a:spcAft>
              <a:buClr>
                <a:schemeClr val="dk1"/>
              </a:buClr>
              <a:buSzPts val="2000"/>
              <a:buFont typeface="Noto Sans Symbols"/>
              <a:buChar char="⮚"/>
            </a:pPr>
            <a:r>
              <a:rPr b="0" i="1" lang="en-US" sz="2000" u="none" cap="none" strike="noStrike">
                <a:solidFill>
                  <a:schemeClr val="dk1"/>
                </a:solidFill>
                <a:latin typeface="Quattrocento Sans"/>
                <a:ea typeface="Quattrocento Sans"/>
                <a:cs typeface="Quattrocento Sans"/>
                <a:sym typeface="Quattrocento Sans"/>
              </a:rPr>
              <a:t>VBA is (loosely) based on Object Oriented Programming. At a basic level, this (roughly) means that the VBA paradigm mostly relies on working with (or manipulates) objects.</a:t>
            </a:r>
            <a:endParaRPr b="0" i="0" sz="1400" u="none" cap="none" strike="noStrike">
              <a:solidFill>
                <a:srgbClr val="000000"/>
              </a:solidFill>
              <a:latin typeface="Arial"/>
              <a:ea typeface="Arial"/>
              <a:cs typeface="Arial"/>
              <a:sym typeface="Arial"/>
            </a:endParaRPr>
          </a:p>
          <a:p>
            <a:pPr indent="-285750" lvl="0" marL="298450" marR="5080" rtl="0" algn="just">
              <a:lnSpc>
                <a:spcPct val="100000"/>
              </a:lnSpc>
              <a:spcBef>
                <a:spcPts val="1830"/>
              </a:spcBef>
              <a:spcAft>
                <a:spcPts val="0"/>
              </a:spcAft>
              <a:buClr>
                <a:schemeClr val="dk1"/>
              </a:buClr>
              <a:buSzPts val="2000"/>
              <a:buFont typeface="Noto Sans Symbols"/>
              <a:buChar char="⮚"/>
            </a:pPr>
            <a:r>
              <a:rPr b="0" i="1" lang="en-US" sz="2000" u="none" cap="none" strike="noStrike">
                <a:solidFill>
                  <a:schemeClr val="dk1"/>
                </a:solidFill>
                <a:latin typeface="Quattrocento Sans"/>
                <a:ea typeface="Quattrocento Sans"/>
                <a:cs typeface="Quattrocento Sans"/>
                <a:sym typeface="Quattrocento Sans"/>
              </a:rPr>
              <a:t>As a consequence of the above, if you want to really master Excel macros and Visual Basic for Applications, you must have a good understanding of the following 3 topics:</a:t>
            </a:r>
            <a:endParaRPr b="0" i="0" sz="1400" u="none" cap="none" strike="noStrike">
              <a:solidFill>
                <a:srgbClr val="000000"/>
              </a:solidFill>
              <a:latin typeface="Arial"/>
              <a:ea typeface="Arial"/>
              <a:cs typeface="Arial"/>
              <a:sym typeface="Arial"/>
            </a:endParaRPr>
          </a:p>
          <a:p>
            <a:pPr indent="-457200" lvl="2" marL="1384300" marR="5080" rtl="0" algn="l">
              <a:lnSpc>
                <a:spcPct val="100000"/>
              </a:lnSpc>
              <a:spcBef>
                <a:spcPts val="1830"/>
              </a:spcBef>
              <a:spcAft>
                <a:spcPts val="0"/>
              </a:spcAft>
              <a:buClr>
                <a:schemeClr val="dk1"/>
              </a:buClr>
              <a:buSzPts val="2000"/>
              <a:buFont typeface="Calibri"/>
              <a:buAutoNum type="arabicPeriod"/>
            </a:pPr>
            <a:r>
              <a:rPr b="0" i="1" lang="en-US" sz="2000" u="none" cap="none" strike="noStrike">
                <a:solidFill>
                  <a:schemeClr val="dk1"/>
                </a:solidFill>
                <a:latin typeface="Quattrocento Sans"/>
                <a:ea typeface="Quattrocento Sans"/>
                <a:cs typeface="Quattrocento Sans"/>
                <a:sym typeface="Quattrocento Sans"/>
              </a:rPr>
              <a:t>	Objects.</a:t>
            </a:r>
            <a:endParaRPr b="0" i="0" sz="1400" u="none" cap="none" strike="noStrike">
              <a:solidFill>
                <a:srgbClr val="000000"/>
              </a:solidFill>
              <a:latin typeface="Arial"/>
              <a:ea typeface="Arial"/>
              <a:cs typeface="Arial"/>
              <a:sym typeface="Arial"/>
            </a:endParaRPr>
          </a:p>
          <a:p>
            <a:pPr indent="-457200" lvl="2" marL="1384300" marR="5080" rtl="0" algn="l">
              <a:lnSpc>
                <a:spcPct val="100000"/>
              </a:lnSpc>
              <a:spcBef>
                <a:spcPts val="1830"/>
              </a:spcBef>
              <a:spcAft>
                <a:spcPts val="0"/>
              </a:spcAft>
              <a:buClr>
                <a:schemeClr val="dk1"/>
              </a:buClr>
              <a:buSzPts val="2000"/>
              <a:buFont typeface="Calibri"/>
              <a:buAutoNum type="arabicPeriod"/>
            </a:pPr>
            <a:r>
              <a:rPr b="0" i="1" lang="en-US" sz="2000" u="none" cap="none" strike="noStrike">
                <a:solidFill>
                  <a:schemeClr val="dk1"/>
                </a:solidFill>
                <a:latin typeface="Quattrocento Sans"/>
                <a:ea typeface="Quattrocento Sans"/>
                <a:cs typeface="Quattrocento Sans"/>
                <a:sym typeface="Quattrocento Sans"/>
              </a:rPr>
              <a:t>	How to manipulate VBA objects.</a:t>
            </a:r>
            <a:endParaRPr b="0" i="0" sz="1400" u="none" cap="none" strike="noStrike">
              <a:solidFill>
                <a:srgbClr val="000000"/>
              </a:solidFill>
              <a:latin typeface="Arial"/>
              <a:ea typeface="Arial"/>
              <a:cs typeface="Arial"/>
              <a:sym typeface="Arial"/>
            </a:endParaRPr>
          </a:p>
          <a:p>
            <a:pPr indent="-457200" lvl="2" marL="1384300" marR="5080" rtl="0" algn="l">
              <a:lnSpc>
                <a:spcPct val="100000"/>
              </a:lnSpc>
              <a:spcBef>
                <a:spcPts val="1830"/>
              </a:spcBef>
              <a:spcAft>
                <a:spcPts val="0"/>
              </a:spcAft>
              <a:buClr>
                <a:schemeClr val="dk1"/>
              </a:buClr>
              <a:buSzPts val="2000"/>
              <a:buFont typeface="Calibri"/>
              <a:buAutoNum type="arabicPeriod"/>
            </a:pPr>
            <a:r>
              <a:rPr b="0" i="1" lang="en-US" sz="2000" u="none" cap="none" strike="noStrike">
                <a:solidFill>
                  <a:schemeClr val="dk1"/>
                </a:solidFill>
                <a:latin typeface="Quattrocento Sans"/>
                <a:ea typeface="Quattrocento Sans"/>
                <a:cs typeface="Quattrocento Sans"/>
                <a:sym typeface="Quattrocento Sans"/>
              </a:rPr>
              <a:t>	Excel's VBA object model.</a:t>
            </a:r>
            <a:endParaRPr b="0" i="0" sz="1400" u="none" cap="none" strike="noStrike">
              <a:solidFill>
                <a:srgbClr val="000000"/>
              </a:solidFill>
              <a:latin typeface="Arial"/>
              <a:ea typeface="Arial"/>
              <a:cs typeface="Arial"/>
              <a:sym typeface="Arial"/>
            </a:endParaRPr>
          </a:p>
          <a:p>
            <a:pPr indent="-342900" lvl="0" marL="355600" marR="5080" rtl="0" algn="l">
              <a:lnSpc>
                <a:spcPct val="100000"/>
              </a:lnSpc>
              <a:spcBef>
                <a:spcPts val="1830"/>
              </a:spcBef>
              <a:spcAft>
                <a:spcPts val="0"/>
              </a:spcAft>
              <a:buClr>
                <a:schemeClr val="dk1"/>
              </a:buClr>
              <a:buSzPts val="2000"/>
              <a:buFont typeface="Noto Sans Symbols"/>
              <a:buChar char="⮚"/>
            </a:pPr>
            <a:r>
              <a:rPr b="0" i="1" lang="en-US" sz="2000" u="none" cap="none" strike="noStrike">
                <a:solidFill>
                  <a:schemeClr val="dk1"/>
                </a:solidFill>
                <a:latin typeface="Quattrocento Sans"/>
                <a:ea typeface="Quattrocento Sans"/>
                <a:cs typeface="Quattrocento Sans"/>
                <a:sym typeface="Quattrocento Sans"/>
              </a:rPr>
              <a:t>An object represents an element of an application, such as a worksheet, a cell, a chart, a form, or a report. In Visual Basic code, you must identify an object before you can apply one of the object's methods or change the value of one of its properties.</a:t>
            </a:r>
            <a:endParaRPr b="0" i="0" sz="1400" u="none" cap="none" strike="noStrike">
              <a:solidFill>
                <a:srgbClr val="000000"/>
              </a:solidFill>
              <a:latin typeface="Arial"/>
              <a:ea typeface="Arial"/>
              <a:cs typeface="Arial"/>
              <a:sym typeface="Arial"/>
            </a:endParaRPr>
          </a:p>
          <a:p>
            <a:pPr indent="-342900" lvl="0" marL="355600" marR="5080" rtl="0" algn="l">
              <a:lnSpc>
                <a:spcPct val="100000"/>
              </a:lnSpc>
              <a:spcBef>
                <a:spcPts val="1830"/>
              </a:spcBef>
              <a:spcAft>
                <a:spcPts val="0"/>
              </a:spcAft>
              <a:buClr>
                <a:schemeClr val="dk1"/>
              </a:buClr>
              <a:buSzPts val="2000"/>
              <a:buFont typeface="Noto Sans Symbols"/>
              <a:buChar char="⮚"/>
            </a:pPr>
            <a:r>
              <a:rPr b="0" i="1" lang="en-US" sz="2000" u="none" cap="none" strike="noStrike">
                <a:solidFill>
                  <a:schemeClr val="dk1"/>
                </a:solidFill>
                <a:latin typeface="Quattrocento Sans"/>
                <a:ea typeface="Quattrocento Sans"/>
                <a:cs typeface="Quattrocento Sans"/>
                <a:sym typeface="Quattrocento Sans"/>
              </a:rPr>
              <a:t>The object model is a large hierarchy of all the objects used in VBA. All applications like Excel, Access, Word or PowerPoint, which use VBA, have their own object model. </a:t>
            </a:r>
            <a:endParaRPr b="0" i="1" sz="2000" u="none" cap="none" strike="noStrike">
              <a:solidFill>
                <a:schemeClr val="dk1"/>
              </a:solidFill>
              <a:latin typeface="Quattrocento Sans"/>
              <a:ea typeface="Quattrocento Sans"/>
              <a:cs typeface="Quattrocento Sans"/>
              <a:sym typeface="Quattrocento Sans"/>
            </a:endParaRPr>
          </a:p>
        </p:txBody>
      </p:sp>
    </p:spTree>
  </p:cSld>
  <p:clrMapOvr>
    <a:masterClrMapping/>
  </p:clrMapOvr>
  <p:transition spd="slow">
    <p:push/>
  </p:transition>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2" name="Shape 282"/>
        <p:cNvGrpSpPr/>
        <p:nvPr/>
      </p:nvGrpSpPr>
      <p:grpSpPr>
        <a:xfrm>
          <a:off x="0" y="0"/>
          <a:ext cx="0" cy="0"/>
          <a:chOff x="0" y="0"/>
          <a:chExt cx="0" cy="0"/>
        </a:xfrm>
      </p:grpSpPr>
      <p:sp>
        <p:nvSpPr>
          <p:cNvPr id="283" name="Google Shape;283;p20"/>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26724"/>
              </a:solidFill>
              <a:latin typeface="Calibri"/>
              <a:ea typeface="Calibri"/>
              <a:cs typeface="Calibri"/>
              <a:sym typeface="Calibri"/>
            </a:endParaRPr>
          </a:p>
        </p:txBody>
      </p:sp>
      <p:sp>
        <p:nvSpPr>
          <p:cNvPr id="284" name="Google Shape;284;p20"/>
          <p:cNvSpPr txBox="1"/>
          <p:nvPr>
            <p:ph type="title"/>
          </p:nvPr>
        </p:nvSpPr>
        <p:spPr>
          <a:xfrm>
            <a:off x="838200" y="681037"/>
            <a:ext cx="10515600" cy="741176"/>
          </a:xfrm>
          <a:prstGeom prst="rect">
            <a:avLst/>
          </a:prstGeom>
          <a:solidFill>
            <a:srgbClr val="FCD3C2"/>
          </a:solid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Quattrocento Sans"/>
              <a:buNone/>
            </a:pPr>
            <a:r>
              <a:rPr b="1" i="1" lang="en-US" sz="4400">
                <a:latin typeface="Quattrocento Sans"/>
                <a:ea typeface="Quattrocento Sans"/>
                <a:cs typeface="Quattrocento Sans"/>
                <a:sym typeface="Quattrocento Sans"/>
              </a:rPr>
              <a:t>Private Module-Level Scope</a:t>
            </a:r>
            <a:endParaRPr b="1" i="1" sz="4400">
              <a:latin typeface="Quattrocento Sans"/>
              <a:ea typeface="Quattrocento Sans"/>
              <a:cs typeface="Quattrocento Sans"/>
              <a:sym typeface="Quattrocento Sans"/>
            </a:endParaRPr>
          </a:p>
        </p:txBody>
      </p:sp>
      <p:sp>
        <p:nvSpPr>
          <p:cNvPr id="285" name="Google Shape;285;p20"/>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p>
            <a:pPr indent="0" lvl="0" marL="12700" rtl="0" algn="l">
              <a:lnSpc>
                <a:spcPct val="100000"/>
              </a:lnSpc>
              <a:spcBef>
                <a:spcPts val="0"/>
              </a:spcBef>
              <a:spcAft>
                <a:spcPts val="0"/>
              </a:spcAft>
              <a:buClr>
                <a:schemeClr val="dk1"/>
              </a:buClr>
              <a:buSzPts val="800"/>
              <a:buNone/>
            </a:pPr>
            <a:r>
              <a:rPr lang="en-US" sz="800">
                <a:solidFill>
                  <a:schemeClr val="dk1"/>
                </a:solidFill>
                <a:latin typeface="Quattrocento Sans"/>
                <a:ea typeface="Quattrocento Sans"/>
                <a:cs typeface="Quattrocento Sans"/>
                <a:sym typeface="Quattrocento Sans"/>
              </a:rPr>
              <a:t>.</a:t>
            </a:r>
            <a:endParaRPr/>
          </a:p>
        </p:txBody>
      </p:sp>
      <p:sp>
        <p:nvSpPr>
          <p:cNvPr descr="Image result for vectors" id="286" name="Google Shape;286;p20"/>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287" name="Google Shape;287;p20"/>
          <p:cNvSpPr txBox="1"/>
          <p:nvPr/>
        </p:nvSpPr>
        <p:spPr>
          <a:xfrm>
            <a:off x="673514" y="1422213"/>
            <a:ext cx="10815480" cy="4124206"/>
          </a:xfrm>
          <a:prstGeom prst="rect">
            <a:avLst/>
          </a:prstGeom>
          <a:noFill/>
          <a:ln>
            <a:noFill/>
          </a:ln>
        </p:spPr>
        <p:txBody>
          <a:bodyPr anchorCtr="0" anchor="t" bIns="45700" lIns="91425" spcFirstLastPara="1" rIns="91425" wrap="square" tIns="45700">
            <a:spAutoFit/>
          </a:bodyPr>
          <a:lstStyle/>
          <a:p>
            <a:pPr indent="-342900" lvl="0" marL="355600" marR="0" rtl="0" algn="l">
              <a:lnSpc>
                <a:spcPct val="100000"/>
              </a:lnSpc>
              <a:spcBef>
                <a:spcPts val="0"/>
              </a:spcBef>
              <a:spcAft>
                <a:spcPts val="0"/>
              </a:spcAft>
              <a:buClr>
                <a:schemeClr val="dk1"/>
              </a:buClr>
              <a:buSzPts val="2000"/>
              <a:buFont typeface="Noto Sans Symbols"/>
              <a:buChar char="⮚"/>
            </a:pPr>
            <a:r>
              <a:rPr b="0" i="1" lang="en-US" sz="2000" u="none" cap="none" strike="noStrike">
                <a:solidFill>
                  <a:schemeClr val="dk1"/>
                </a:solidFill>
                <a:latin typeface="Quattrocento Sans"/>
                <a:ea typeface="Quattrocento Sans"/>
                <a:cs typeface="Quattrocento Sans"/>
                <a:sym typeface="Quattrocento Sans"/>
              </a:rPr>
              <a:t>You can define module-level variables and constants in the Declarations section of a module. </a:t>
            </a:r>
            <a:endParaRPr b="0" i="1" sz="2000" u="none" cap="none" strike="noStrike">
              <a:solidFill>
                <a:schemeClr val="dk1"/>
              </a:solidFill>
              <a:latin typeface="Quattrocento Sans"/>
              <a:ea typeface="Quattrocento Sans"/>
              <a:cs typeface="Quattrocento Sans"/>
              <a:sym typeface="Quattrocento Sans"/>
            </a:endParaRPr>
          </a:p>
          <a:p>
            <a:pPr indent="-342900" lvl="0" marL="355600" marR="0" rtl="0" algn="l">
              <a:lnSpc>
                <a:spcPct val="100000"/>
              </a:lnSpc>
              <a:spcBef>
                <a:spcPts val="200"/>
              </a:spcBef>
              <a:spcAft>
                <a:spcPts val="0"/>
              </a:spcAft>
              <a:buClr>
                <a:schemeClr val="dk1"/>
              </a:buClr>
              <a:buSzPts val="2000"/>
              <a:buFont typeface="Noto Sans Symbols"/>
              <a:buChar char="⮚"/>
            </a:pPr>
            <a:r>
              <a:rPr b="0" i="1" lang="en-US" sz="2000" u="none" cap="none" strike="noStrike">
                <a:solidFill>
                  <a:schemeClr val="dk1"/>
                </a:solidFill>
                <a:latin typeface="Quattrocento Sans"/>
                <a:ea typeface="Quattrocento Sans"/>
                <a:cs typeface="Quattrocento Sans"/>
                <a:sym typeface="Quattrocento Sans"/>
              </a:rPr>
              <a:t>Module-level variables can be either public or private. Public variables are available to all procedures in all modules in a project; private variables are available only to procedures in that module.</a:t>
            </a:r>
            <a:endParaRPr b="0" i="0" sz="1400" u="none" cap="none" strike="noStrike">
              <a:solidFill>
                <a:srgbClr val="000000"/>
              </a:solidFill>
              <a:latin typeface="Arial"/>
              <a:ea typeface="Arial"/>
              <a:cs typeface="Arial"/>
              <a:sym typeface="Arial"/>
            </a:endParaRPr>
          </a:p>
          <a:p>
            <a:pPr indent="-342900" lvl="0" marL="355600" marR="0" rtl="0" algn="l">
              <a:lnSpc>
                <a:spcPct val="100000"/>
              </a:lnSpc>
              <a:spcBef>
                <a:spcPts val="200"/>
              </a:spcBef>
              <a:spcAft>
                <a:spcPts val="0"/>
              </a:spcAft>
              <a:buClr>
                <a:schemeClr val="dk1"/>
              </a:buClr>
              <a:buSzPts val="2000"/>
              <a:buFont typeface="Noto Sans Symbols"/>
              <a:buChar char="⮚"/>
            </a:pPr>
            <a:r>
              <a:rPr b="0" i="1" lang="en-US" sz="2000" u="none" cap="none" strike="noStrike">
                <a:solidFill>
                  <a:schemeClr val="dk1"/>
                </a:solidFill>
                <a:latin typeface="Quattrocento Sans"/>
                <a:ea typeface="Quattrocento Sans"/>
                <a:cs typeface="Quattrocento Sans"/>
                <a:sym typeface="Quattrocento Sans"/>
              </a:rPr>
              <a:t>By default, variables declared with the Dim statement in the Declarations section are scoped as private. However, by preceding the variable with the Private keyword, the scope is obvious in your code.</a:t>
            </a:r>
            <a:endParaRPr b="0" i="0" sz="1400" u="none" cap="none" strike="noStrike">
              <a:solidFill>
                <a:srgbClr val="000000"/>
              </a:solidFill>
              <a:latin typeface="Arial"/>
              <a:ea typeface="Arial"/>
              <a:cs typeface="Arial"/>
              <a:sym typeface="Arial"/>
            </a:endParaRPr>
          </a:p>
          <a:p>
            <a:pPr indent="-342900" lvl="0" marL="355600" marR="0" rtl="0" algn="l">
              <a:lnSpc>
                <a:spcPct val="100000"/>
              </a:lnSpc>
              <a:spcBef>
                <a:spcPts val="200"/>
              </a:spcBef>
              <a:spcAft>
                <a:spcPts val="0"/>
              </a:spcAft>
              <a:buClr>
                <a:schemeClr val="dk1"/>
              </a:buClr>
              <a:buSzPts val="2000"/>
              <a:buFont typeface="Noto Sans Symbols"/>
              <a:buChar char="⮚"/>
            </a:pPr>
            <a:r>
              <a:rPr b="0" i="1" lang="en-US" sz="2000" u="none" cap="none" strike="noStrike">
                <a:solidFill>
                  <a:schemeClr val="dk1"/>
                </a:solidFill>
                <a:latin typeface="Quattrocento Sans"/>
                <a:ea typeface="Quattrocento Sans"/>
                <a:cs typeface="Quattrocento Sans"/>
                <a:sym typeface="Quattrocento Sans"/>
              </a:rPr>
              <a:t>In the following example, the string variable </a:t>
            </a:r>
            <a:r>
              <a:rPr b="1" i="1" lang="en-US" sz="2000" u="none" cap="none" strike="noStrike">
                <a:solidFill>
                  <a:schemeClr val="dk1"/>
                </a:solidFill>
                <a:latin typeface="Quattrocento Sans"/>
                <a:ea typeface="Quattrocento Sans"/>
                <a:cs typeface="Quattrocento Sans"/>
                <a:sym typeface="Quattrocento Sans"/>
              </a:rPr>
              <a:t>strMsg </a:t>
            </a:r>
            <a:r>
              <a:rPr b="0" i="1" lang="en-US" sz="2000" u="none" cap="none" strike="noStrike">
                <a:solidFill>
                  <a:schemeClr val="dk1"/>
                </a:solidFill>
                <a:latin typeface="Quattrocento Sans"/>
                <a:ea typeface="Quattrocento Sans"/>
                <a:cs typeface="Quattrocento Sans"/>
                <a:sym typeface="Quattrocento Sans"/>
              </a:rPr>
              <a:t>is available to any procedures defined in the module</a:t>
            </a:r>
            <a:r>
              <a:rPr b="0" i="1" lang="en-US" sz="2200" u="none" cap="none" strike="noStrike">
                <a:solidFill>
                  <a:schemeClr val="dk1"/>
                </a:solidFill>
                <a:latin typeface="Quattrocento Sans"/>
                <a:ea typeface="Quattrocento Sans"/>
                <a:cs typeface="Quattrocento Sans"/>
                <a:sym typeface="Quattrocento Sans"/>
              </a:rPr>
              <a:t>.</a:t>
            </a:r>
            <a:endParaRPr b="0" i="0" sz="1400" u="none" cap="none" strike="noStrike">
              <a:solidFill>
                <a:srgbClr val="000000"/>
              </a:solidFill>
              <a:latin typeface="Arial"/>
              <a:ea typeface="Arial"/>
              <a:cs typeface="Arial"/>
              <a:sym typeface="Arial"/>
            </a:endParaRPr>
          </a:p>
          <a:p>
            <a:pPr indent="0" lvl="0" marL="12700" marR="0" rtl="0" algn="l">
              <a:lnSpc>
                <a:spcPct val="100000"/>
              </a:lnSpc>
              <a:spcBef>
                <a:spcPts val="200"/>
              </a:spcBef>
              <a:spcAft>
                <a:spcPts val="0"/>
              </a:spcAft>
              <a:buClr>
                <a:srgbClr val="000000"/>
              </a:buClr>
              <a:buSzPts val="2200"/>
              <a:buFont typeface="Arial"/>
              <a:buNone/>
            </a:pPr>
            <a:r>
              <a:t/>
            </a:r>
            <a:endParaRPr b="0" i="1" sz="2200" u="none" cap="none" strike="noStrike">
              <a:solidFill>
                <a:schemeClr val="dk1"/>
              </a:solidFill>
              <a:latin typeface="Quattrocento Sans"/>
              <a:ea typeface="Quattrocento Sans"/>
              <a:cs typeface="Quattrocento Sans"/>
              <a:sym typeface="Quattrocento Sans"/>
            </a:endParaRPr>
          </a:p>
          <a:p>
            <a:pPr indent="-190500" lvl="0" marL="355600" marR="0" rtl="0" algn="l">
              <a:lnSpc>
                <a:spcPct val="100000"/>
              </a:lnSpc>
              <a:spcBef>
                <a:spcPts val="200"/>
              </a:spcBef>
              <a:spcAft>
                <a:spcPts val="0"/>
              </a:spcAft>
              <a:buClr>
                <a:schemeClr val="dk1"/>
              </a:buClr>
              <a:buSzPts val="2400"/>
              <a:buFont typeface="Noto Sans Symbols"/>
              <a:buNone/>
            </a:pPr>
            <a:r>
              <a:t/>
            </a:r>
            <a:endParaRPr b="0" i="1" sz="2400" u="none" cap="none" strike="noStrike">
              <a:solidFill>
                <a:schemeClr val="dk1"/>
              </a:solidFill>
              <a:latin typeface="Quattrocento Sans"/>
              <a:ea typeface="Quattrocento Sans"/>
              <a:cs typeface="Quattrocento Sans"/>
              <a:sym typeface="Quattrocento Sans"/>
            </a:endParaRPr>
          </a:p>
          <a:p>
            <a:pPr indent="-134620" lvl="0" marL="299085" marR="0" rtl="0" algn="l">
              <a:lnSpc>
                <a:spcPct val="100000"/>
              </a:lnSpc>
              <a:spcBef>
                <a:spcPts val="200"/>
              </a:spcBef>
              <a:spcAft>
                <a:spcPts val="0"/>
              </a:spcAft>
              <a:buClr>
                <a:schemeClr val="dk1"/>
              </a:buClr>
              <a:buSzPts val="2400"/>
              <a:buFont typeface="Noto Sans Symbols"/>
              <a:buNone/>
            </a:pPr>
            <a:r>
              <a:t/>
            </a:r>
            <a:endParaRPr b="0" i="1" sz="2400" u="none" cap="none" strike="noStrike">
              <a:solidFill>
                <a:schemeClr val="dk1"/>
              </a:solidFill>
              <a:latin typeface="Quattrocento Sans"/>
              <a:ea typeface="Quattrocento Sans"/>
              <a:cs typeface="Quattrocento Sans"/>
              <a:sym typeface="Quattrocento Sans"/>
            </a:endParaRPr>
          </a:p>
        </p:txBody>
      </p:sp>
      <p:pic>
        <p:nvPicPr>
          <p:cNvPr id="288" name="Google Shape;288;p20"/>
          <p:cNvPicPr preferRelativeResize="0"/>
          <p:nvPr/>
        </p:nvPicPr>
        <p:blipFill rotWithShape="1">
          <a:blip r:embed="rId3">
            <a:alphaModFix/>
          </a:blip>
          <a:srcRect b="0" l="0" r="0" t="0"/>
          <a:stretch/>
        </p:blipFill>
        <p:spPr>
          <a:xfrm>
            <a:off x="2620375" y="4687450"/>
            <a:ext cx="6219001" cy="1951525"/>
          </a:xfrm>
          <a:prstGeom prst="rect">
            <a:avLst/>
          </a:prstGeom>
          <a:noFill/>
          <a:ln>
            <a:noFill/>
          </a:ln>
        </p:spPr>
      </p:pic>
    </p:spTree>
  </p:cSld>
  <p:clrMapOvr>
    <a:masterClrMapping/>
  </p:clrMapOvr>
  <p:transition spd="slow">
    <p:push/>
  </p:transition>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2" name="Shape 292"/>
        <p:cNvGrpSpPr/>
        <p:nvPr/>
      </p:nvGrpSpPr>
      <p:grpSpPr>
        <a:xfrm>
          <a:off x="0" y="0"/>
          <a:ext cx="0" cy="0"/>
          <a:chOff x="0" y="0"/>
          <a:chExt cx="0" cy="0"/>
        </a:xfrm>
      </p:grpSpPr>
      <p:sp>
        <p:nvSpPr>
          <p:cNvPr id="293" name="Google Shape;293;p21"/>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26724"/>
              </a:solidFill>
              <a:latin typeface="Calibri"/>
              <a:ea typeface="Calibri"/>
              <a:cs typeface="Calibri"/>
              <a:sym typeface="Calibri"/>
            </a:endParaRPr>
          </a:p>
        </p:txBody>
      </p:sp>
      <p:sp>
        <p:nvSpPr>
          <p:cNvPr id="294" name="Google Shape;294;p21"/>
          <p:cNvSpPr txBox="1"/>
          <p:nvPr>
            <p:ph type="title"/>
          </p:nvPr>
        </p:nvSpPr>
        <p:spPr>
          <a:xfrm flipH="1">
            <a:off x="838193" y="681039"/>
            <a:ext cx="9010656" cy="62780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US" sz="4400">
                <a:latin typeface="Quattrocento Sans"/>
                <a:ea typeface="Quattrocento Sans"/>
                <a:cs typeface="Quattrocento Sans"/>
                <a:sym typeface="Quattrocento Sans"/>
              </a:rPr>
              <a:t>Public Module-Level Scope</a:t>
            </a:r>
            <a:endParaRPr b="1" i="1" sz="4400">
              <a:latin typeface="Quattrocento Sans"/>
              <a:ea typeface="Quattrocento Sans"/>
              <a:cs typeface="Quattrocento Sans"/>
              <a:sym typeface="Quattrocento Sans"/>
            </a:endParaRPr>
          </a:p>
        </p:txBody>
      </p:sp>
      <p:sp>
        <p:nvSpPr>
          <p:cNvPr descr="Image result for vectors" id="295" name="Google Shape;295;p21"/>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296" name="Google Shape;296;p21"/>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US" sz="800">
                <a:solidFill>
                  <a:schemeClr val="dk1"/>
                </a:solidFill>
                <a:latin typeface="Quattrocento Sans"/>
                <a:ea typeface="Quattrocento Sans"/>
                <a:cs typeface="Quattrocento Sans"/>
                <a:sym typeface="Quattrocento Sans"/>
              </a:rPr>
              <a:t>.</a:t>
            </a:r>
            <a:endParaRPr/>
          </a:p>
        </p:txBody>
      </p:sp>
      <p:sp>
        <p:nvSpPr>
          <p:cNvPr id="297" name="Google Shape;297;p21"/>
          <p:cNvSpPr txBox="1"/>
          <p:nvPr/>
        </p:nvSpPr>
        <p:spPr>
          <a:xfrm>
            <a:off x="460374" y="1303247"/>
            <a:ext cx="11217275" cy="2577629"/>
          </a:xfrm>
          <a:prstGeom prst="rect">
            <a:avLst/>
          </a:prstGeom>
          <a:noFill/>
          <a:ln>
            <a:noFill/>
          </a:ln>
        </p:spPr>
        <p:txBody>
          <a:bodyPr anchorCtr="0" anchor="t" bIns="45700" lIns="91425" spcFirstLastPara="1" rIns="91425" wrap="square" tIns="45700">
            <a:spAutoFit/>
          </a:bodyPr>
          <a:lstStyle/>
          <a:p>
            <a:pPr indent="-342900" lvl="0" marL="355600" marR="0" rtl="0" algn="l">
              <a:lnSpc>
                <a:spcPct val="100000"/>
              </a:lnSpc>
              <a:spcBef>
                <a:spcPts val="0"/>
              </a:spcBef>
              <a:spcAft>
                <a:spcPts val="0"/>
              </a:spcAft>
              <a:buClr>
                <a:schemeClr val="dk1"/>
              </a:buClr>
              <a:buSzPts val="2200"/>
              <a:buFont typeface="Noto Sans Symbols"/>
              <a:buChar char="⮚"/>
            </a:pPr>
            <a:r>
              <a:rPr b="0" i="1" lang="en-US" sz="2200" u="none" cap="none" strike="noStrike">
                <a:solidFill>
                  <a:schemeClr val="dk1"/>
                </a:solidFill>
                <a:latin typeface="Quattrocento Sans"/>
                <a:ea typeface="Quattrocento Sans"/>
                <a:cs typeface="Quattrocento Sans"/>
                <a:sym typeface="Quattrocento Sans"/>
              </a:rPr>
              <a:t>If you declare a module-level variable as public, it's available to all procedures in the project. In the following example, the string variable can be used by any procedure in any module in the project.</a:t>
            </a:r>
            <a:endParaRPr b="0" i="0" sz="1400" u="none" cap="none" strike="noStrike">
              <a:solidFill>
                <a:srgbClr val="000000"/>
              </a:solidFill>
              <a:latin typeface="Arial"/>
              <a:ea typeface="Arial"/>
              <a:cs typeface="Arial"/>
              <a:sym typeface="Arial"/>
            </a:endParaRPr>
          </a:p>
          <a:p>
            <a:pPr indent="-342900" lvl="0" marL="355600" marR="0" rtl="0" algn="l">
              <a:lnSpc>
                <a:spcPct val="100000"/>
              </a:lnSpc>
              <a:spcBef>
                <a:spcPts val="1620"/>
              </a:spcBef>
              <a:spcAft>
                <a:spcPts val="0"/>
              </a:spcAft>
              <a:buClr>
                <a:schemeClr val="dk1"/>
              </a:buClr>
              <a:buSzPts val="2200"/>
              <a:buFont typeface="Noto Sans Symbols"/>
              <a:buChar char="⮚"/>
            </a:pPr>
            <a:r>
              <a:rPr b="0" i="1" lang="en-US" sz="2200" u="none" cap="none" strike="noStrike">
                <a:solidFill>
                  <a:schemeClr val="dk1"/>
                </a:solidFill>
                <a:latin typeface="Quattrocento Sans"/>
                <a:ea typeface="Quattrocento Sans"/>
                <a:cs typeface="Quattrocento Sans"/>
                <a:sym typeface="Quattrocento Sans"/>
              </a:rPr>
              <a:t>All procedures are public by default</a:t>
            </a:r>
            <a:endParaRPr b="0" i="0" sz="1400" u="none" cap="none" strike="noStrike">
              <a:solidFill>
                <a:srgbClr val="000000"/>
              </a:solidFill>
              <a:latin typeface="Arial"/>
              <a:ea typeface="Arial"/>
              <a:cs typeface="Arial"/>
              <a:sym typeface="Arial"/>
            </a:endParaRPr>
          </a:p>
          <a:p>
            <a:pPr indent="0" lvl="0" marL="12700" marR="0" rtl="0" algn="l">
              <a:lnSpc>
                <a:spcPct val="100000"/>
              </a:lnSpc>
              <a:spcBef>
                <a:spcPts val="1620"/>
              </a:spcBef>
              <a:spcAft>
                <a:spcPts val="0"/>
              </a:spcAft>
              <a:buClr>
                <a:srgbClr val="000000"/>
              </a:buClr>
              <a:buSzPts val="2200"/>
              <a:buFont typeface="Arial"/>
              <a:buNone/>
            </a:pPr>
            <a:r>
              <a:t/>
            </a:r>
            <a:endParaRPr b="0" i="1" sz="2200" u="none" cap="none" strike="noStrike">
              <a:solidFill>
                <a:schemeClr val="dk1"/>
              </a:solidFill>
              <a:latin typeface="Quattrocento Sans"/>
              <a:ea typeface="Quattrocento Sans"/>
              <a:cs typeface="Quattrocento Sans"/>
              <a:sym typeface="Quattrocento Sans"/>
            </a:endParaRPr>
          </a:p>
          <a:p>
            <a:pPr indent="-134620" lvl="0" marL="299085" marR="0" rtl="0" algn="l">
              <a:lnSpc>
                <a:spcPct val="100000"/>
              </a:lnSpc>
              <a:spcBef>
                <a:spcPts val="105"/>
              </a:spcBef>
              <a:spcAft>
                <a:spcPts val="0"/>
              </a:spcAft>
              <a:buClr>
                <a:schemeClr val="dk1"/>
              </a:buClr>
              <a:buSzPts val="2400"/>
              <a:buFont typeface="Noto Sans Symbols"/>
              <a:buNone/>
            </a:pPr>
            <a:r>
              <a:t/>
            </a:r>
            <a:endParaRPr b="0" i="1" sz="2400" u="none" cap="none" strike="noStrike">
              <a:solidFill>
                <a:schemeClr val="dk1"/>
              </a:solidFill>
              <a:latin typeface="Quattrocento Sans"/>
              <a:ea typeface="Quattrocento Sans"/>
              <a:cs typeface="Quattrocento Sans"/>
              <a:sym typeface="Quattrocento Sans"/>
            </a:endParaRPr>
          </a:p>
        </p:txBody>
      </p:sp>
      <p:pic>
        <p:nvPicPr>
          <p:cNvPr id="298" name="Google Shape;298;p21"/>
          <p:cNvPicPr preferRelativeResize="0"/>
          <p:nvPr/>
        </p:nvPicPr>
        <p:blipFill rotWithShape="1">
          <a:blip r:embed="rId3">
            <a:alphaModFix/>
          </a:blip>
          <a:srcRect b="0" l="0" r="0" t="0"/>
          <a:stretch/>
        </p:blipFill>
        <p:spPr>
          <a:xfrm>
            <a:off x="1639055" y="3780414"/>
            <a:ext cx="7965094" cy="1445342"/>
          </a:xfrm>
          <a:prstGeom prst="rect">
            <a:avLst/>
          </a:prstGeom>
          <a:noFill/>
          <a:ln>
            <a:noFill/>
          </a:ln>
        </p:spPr>
      </p:pic>
    </p:spTree>
  </p:cSld>
  <p:clrMapOvr>
    <a:masterClrMapping/>
  </p:clrMapOvr>
  <p:transition spd="slow">
    <p:push/>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 name="Shape 125"/>
        <p:cNvGrpSpPr/>
        <p:nvPr/>
      </p:nvGrpSpPr>
      <p:grpSpPr>
        <a:xfrm>
          <a:off x="0" y="0"/>
          <a:ext cx="0" cy="0"/>
          <a:chOff x="0" y="0"/>
          <a:chExt cx="0" cy="0"/>
        </a:xfrm>
      </p:grpSpPr>
      <p:sp>
        <p:nvSpPr>
          <p:cNvPr id="126" name="Google Shape;126;p3"/>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26724"/>
              </a:solidFill>
              <a:latin typeface="Calibri"/>
              <a:ea typeface="Calibri"/>
              <a:cs typeface="Calibri"/>
              <a:sym typeface="Calibri"/>
            </a:endParaRPr>
          </a:p>
        </p:txBody>
      </p:sp>
      <p:sp>
        <p:nvSpPr>
          <p:cNvPr id="127" name="Google Shape;127;p3"/>
          <p:cNvSpPr txBox="1"/>
          <p:nvPr>
            <p:ph type="title"/>
          </p:nvPr>
        </p:nvSpPr>
        <p:spPr>
          <a:xfrm>
            <a:off x="838200" y="681037"/>
            <a:ext cx="10515600" cy="741176"/>
          </a:xfrm>
          <a:prstGeom prst="rect">
            <a:avLst/>
          </a:prstGeom>
          <a:solidFill>
            <a:srgbClr val="FCD3C2"/>
          </a:solid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Quattrocento Sans"/>
              <a:buNone/>
            </a:pPr>
            <a:r>
              <a:rPr b="1" i="1" lang="en-US" sz="4400">
                <a:latin typeface="Quattrocento Sans"/>
                <a:ea typeface="Quattrocento Sans"/>
                <a:cs typeface="Quattrocento Sans"/>
                <a:sym typeface="Quattrocento Sans"/>
              </a:rPr>
              <a:t>Excel Object Model Hierarchy</a:t>
            </a:r>
            <a:endParaRPr b="1" i="1" sz="4400">
              <a:latin typeface="Quattrocento Sans"/>
              <a:ea typeface="Quattrocento Sans"/>
              <a:cs typeface="Quattrocento Sans"/>
              <a:sym typeface="Quattrocento Sans"/>
            </a:endParaRPr>
          </a:p>
        </p:txBody>
      </p:sp>
      <p:sp>
        <p:nvSpPr>
          <p:cNvPr id="128" name="Google Shape;128;p3"/>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p>
            <a:pPr indent="0" lvl="0" marL="12700" rtl="0" algn="l">
              <a:lnSpc>
                <a:spcPct val="100000"/>
              </a:lnSpc>
              <a:spcBef>
                <a:spcPts val="0"/>
              </a:spcBef>
              <a:spcAft>
                <a:spcPts val="0"/>
              </a:spcAft>
              <a:buClr>
                <a:schemeClr val="dk1"/>
              </a:buClr>
              <a:buSzPts val="800"/>
              <a:buNone/>
            </a:pPr>
            <a:r>
              <a:rPr lang="en-US" sz="800">
                <a:solidFill>
                  <a:schemeClr val="dk1"/>
                </a:solidFill>
                <a:latin typeface="Quattrocento Sans"/>
                <a:ea typeface="Quattrocento Sans"/>
                <a:cs typeface="Quattrocento Sans"/>
                <a:sym typeface="Quattrocento Sans"/>
              </a:rPr>
              <a:t>.</a:t>
            </a:r>
            <a:endParaRPr/>
          </a:p>
        </p:txBody>
      </p:sp>
      <p:sp>
        <p:nvSpPr>
          <p:cNvPr descr="Image result for vectors" id="129" name="Google Shape;129;p3"/>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30" name="Google Shape;130;p3"/>
          <p:cNvSpPr txBox="1"/>
          <p:nvPr/>
        </p:nvSpPr>
        <p:spPr>
          <a:xfrm>
            <a:off x="776750" y="1681316"/>
            <a:ext cx="10577050" cy="5183470"/>
          </a:xfrm>
          <a:prstGeom prst="rect">
            <a:avLst/>
          </a:prstGeom>
          <a:noFill/>
          <a:ln>
            <a:noFill/>
          </a:ln>
        </p:spPr>
        <p:txBody>
          <a:bodyPr anchorCtr="0" anchor="t" bIns="45700" lIns="91425" spcFirstLastPara="1" rIns="91425" wrap="square" tIns="45700">
            <a:spAutoFit/>
          </a:bodyPr>
          <a:lstStyle/>
          <a:p>
            <a:pPr indent="-250190" lvl="0" marL="262255" marR="0" rtl="0" algn="just">
              <a:lnSpc>
                <a:spcPct val="150000"/>
              </a:lnSpc>
              <a:spcBef>
                <a:spcPts val="0"/>
              </a:spcBef>
              <a:spcAft>
                <a:spcPts val="0"/>
              </a:spcAft>
              <a:buClr>
                <a:schemeClr val="dk1"/>
              </a:buClr>
              <a:buSzPts val="2000"/>
              <a:buFont typeface="Noto Sans Symbols"/>
              <a:buChar char="⮚"/>
            </a:pPr>
            <a:r>
              <a:rPr b="0" i="1" lang="en-US" sz="2000" u="none" cap="none" strike="noStrike">
                <a:solidFill>
                  <a:schemeClr val="dk1"/>
                </a:solidFill>
                <a:latin typeface="Quattrocento Sans"/>
                <a:ea typeface="Quattrocento Sans"/>
                <a:cs typeface="Quattrocento Sans"/>
                <a:sym typeface="Quattrocento Sans"/>
              </a:rPr>
              <a:t>The </a:t>
            </a:r>
            <a:r>
              <a:rPr b="1" i="1" lang="en-US" sz="2000" u="none" cap="none" strike="noStrike">
                <a:solidFill>
                  <a:schemeClr val="dk1"/>
                </a:solidFill>
                <a:latin typeface="Quattrocento Sans"/>
                <a:ea typeface="Quattrocento Sans"/>
                <a:cs typeface="Quattrocento Sans"/>
                <a:sym typeface="Quattrocento Sans"/>
              </a:rPr>
              <a:t>Application Object </a:t>
            </a:r>
            <a:r>
              <a:rPr b="0" i="1" lang="en-US" sz="2000" u="none" cap="none" strike="noStrike">
                <a:solidFill>
                  <a:schemeClr val="dk1"/>
                </a:solidFill>
                <a:latin typeface="Quattrocento Sans"/>
                <a:ea typeface="Quattrocento Sans"/>
                <a:cs typeface="Quattrocento Sans"/>
                <a:sym typeface="Quattrocento Sans"/>
              </a:rPr>
              <a:t>refers to the host application of Excel, and the entire Excel application is represented by it.</a:t>
            </a:r>
            <a:endParaRPr b="0" i="0" sz="1400" u="none" cap="none" strike="noStrike">
              <a:solidFill>
                <a:srgbClr val="000000"/>
              </a:solidFill>
              <a:latin typeface="Arial"/>
              <a:ea typeface="Arial"/>
              <a:cs typeface="Arial"/>
              <a:sym typeface="Arial"/>
            </a:endParaRPr>
          </a:p>
          <a:p>
            <a:pPr indent="-250190" lvl="0" marL="262255" marR="0" rtl="0" algn="just">
              <a:lnSpc>
                <a:spcPct val="150000"/>
              </a:lnSpc>
              <a:spcBef>
                <a:spcPts val="120"/>
              </a:spcBef>
              <a:spcAft>
                <a:spcPts val="0"/>
              </a:spcAft>
              <a:buClr>
                <a:schemeClr val="dk1"/>
              </a:buClr>
              <a:buSzPts val="2000"/>
              <a:buFont typeface="Noto Sans Symbols"/>
              <a:buChar char="⮚"/>
            </a:pPr>
            <a:r>
              <a:rPr b="0" i="1" lang="en-US" sz="2000" u="none" cap="none" strike="noStrike">
                <a:solidFill>
                  <a:schemeClr val="dk1"/>
                </a:solidFill>
                <a:latin typeface="Quattrocento Sans"/>
                <a:ea typeface="Quattrocento Sans"/>
                <a:cs typeface="Quattrocento Sans"/>
                <a:sym typeface="Quattrocento Sans"/>
              </a:rPr>
              <a:t>The </a:t>
            </a:r>
            <a:r>
              <a:rPr b="1" i="1" lang="en-US" sz="2000" u="none" cap="none" strike="noStrike">
                <a:solidFill>
                  <a:schemeClr val="dk1"/>
                </a:solidFill>
                <a:latin typeface="Quattrocento Sans"/>
                <a:ea typeface="Quattrocento Sans"/>
                <a:cs typeface="Quattrocento Sans"/>
                <a:sym typeface="Quattrocento Sans"/>
              </a:rPr>
              <a:t>Workbook Object</a:t>
            </a:r>
            <a:r>
              <a:rPr b="0" i="1" lang="en-US" sz="2000" u="none" cap="none" strike="noStrike">
                <a:solidFill>
                  <a:schemeClr val="dk1"/>
                </a:solidFill>
                <a:latin typeface="Quattrocento Sans"/>
                <a:ea typeface="Quattrocento Sans"/>
                <a:cs typeface="Quattrocento Sans"/>
                <a:sym typeface="Quattrocento Sans"/>
              </a:rPr>
              <a:t>, appears next below the Application Object in Excel object hierarchy, and represents a single workbook within the Excel application. A workbook is also referred to as an Excel file. The Workbooks Collection Object includes all currently open Workbooks in Excel. </a:t>
            </a:r>
            <a:endParaRPr b="0" i="1" sz="2000" u="none" cap="none" strike="noStrike">
              <a:solidFill>
                <a:schemeClr val="dk1"/>
              </a:solidFill>
              <a:latin typeface="Quattrocento Sans"/>
              <a:ea typeface="Quattrocento Sans"/>
              <a:cs typeface="Quattrocento Sans"/>
              <a:sym typeface="Quattrocento Sans"/>
            </a:endParaRPr>
          </a:p>
          <a:p>
            <a:pPr indent="-250190" lvl="0" marL="262255" marR="0" rtl="0" algn="just">
              <a:lnSpc>
                <a:spcPct val="150000"/>
              </a:lnSpc>
              <a:spcBef>
                <a:spcPts val="120"/>
              </a:spcBef>
              <a:spcAft>
                <a:spcPts val="0"/>
              </a:spcAft>
              <a:buClr>
                <a:schemeClr val="dk1"/>
              </a:buClr>
              <a:buSzPts val="2000"/>
              <a:buFont typeface="Noto Sans Symbols"/>
              <a:buChar char="⮚"/>
            </a:pPr>
            <a:r>
              <a:rPr b="0" i="1" lang="en-US" sz="2000" u="none" cap="none" strike="noStrike">
                <a:solidFill>
                  <a:schemeClr val="dk1"/>
                </a:solidFill>
                <a:latin typeface="Quattrocento Sans"/>
                <a:ea typeface="Quattrocento Sans"/>
                <a:cs typeface="Quattrocento Sans"/>
                <a:sym typeface="Quattrocento Sans"/>
              </a:rPr>
              <a:t>The </a:t>
            </a:r>
            <a:r>
              <a:rPr b="1" i="1" lang="en-US" sz="2000" u="none" cap="none" strike="noStrike">
                <a:solidFill>
                  <a:schemeClr val="dk1"/>
                </a:solidFill>
                <a:latin typeface="Quattrocento Sans"/>
                <a:ea typeface="Quattrocento Sans"/>
                <a:cs typeface="Quattrocento Sans"/>
                <a:sym typeface="Quattrocento Sans"/>
              </a:rPr>
              <a:t>Worksheet Object</a:t>
            </a:r>
            <a:r>
              <a:rPr b="0" i="1" lang="en-US" sz="2000" u="none" cap="none" strike="noStrike">
                <a:solidFill>
                  <a:schemeClr val="dk1"/>
                </a:solidFill>
                <a:latin typeface="Quattrocento Sans"/>
                <a:ea typeface="Quattrocento Sans"/>
                <a:cs typeface="Quattrocento Sans"/>
                <a:sym typeface="Quattrocento Sans"/>
              </a:rPr>
              <a:t>, appears next below the Workbook Object in Excel object hierarchy, and represents a single worksheet within the workbook. The Worksheets Collection Object includes all Worksheets in a workbook. </a:t>
            </a:r>
            <a:endParaRPr b="0" i="1" sz="2000" u="none" cap="none" strike="noStrike">
              <a:solidFill>
                <a:schemeClr val="dk1"/>
              </a:solidFill>
              <a:latin typeface="Quattrocento Sans"/>
              <a:ea typeface="Quattrocento Sans"/>
              <a:cs typeface="Quattrocento Sans"/>
              <a:sym typeface="Quattrocento Sans"/>
            </a:endParaRPr>
          </a:p>
          <a:p>
            <a:pPr indent="-250190" lvl="0" marL="262255" marR="0" rtl="0" algn="just">
              <a:lnSpc>
                <a:spcPct val="150000"/>
              </a:lnSpc>
              <a:spcBef>
                <a:spcPts val="120"/>
              </a:spcBef>
              <a:spcAft>
                <a:spcPts val="0"/>
              </a:spcAft>
              <a:buClr>
                <a:schemeClr val="dk1"/>
              </a:buClr>
              <a:buSzPts val="2000"/>
              <a:buFont typeface="Noto Sans Symbols"/>
              <a:buChar char="⮚"/>
            </a:pPr>
            <a:r>
              <a:rPr b="0" i="1" lang="en-US" sz="2000" u="none" cap="none" strike="noStrike">
                <a:solidFill>
                  <a:schemeClr val="dk1"/>
                </a:solidFill>
                <a:latin typeface="Quattrocento Sans"/>
                <a:ea typeface="Quattrocento Sans"/>
                <a:cs typeface="Quattrocento Sans"/>
                <a:sym typeface="Quattrocento Sans"/>
              </a:rPr>
              <a:t>A </a:t>
            </a:r>
            <a:r>
              <a:rPr b="1" i="1" lang="en-US" sz="2000" u="none" cap="none" strike="noStrike">
                <a:solidFill>
                  <a:schemeClr val="dk1"/>
                </a:solidFill>
                <a:latin typeface="Quattrocento Sans"/>
                <a:ea typeface="Quattrocento Sans"/>
                <a:cs typeface="Quattrocento Sans"/>
                <a:sym typeface="Quattrocento Sans"/>
              </a:rPr>
              <a:t>Range Object </a:t>
            </a:r>
            <a:r>
              <a:rPr b="0" i="1" lang="en-US" sz="2000" u="none" cap="none" strike="noStrike">
                <a:solidFill>
                  <a:schemeClr val="dk1"/>
                </a:solidFill>
                <a:latin typeface="Quattrocento Sans"/>
                <a:ea typeface="Quattrocento Sans"/>
                <a:cs typeface="Quattrocento Sans"/>
                <a:sym typeface="Quattrocento Sans"/>
              </a:rPr>
              <a:t>refers to a cell or a range of cells. It can be a row, a column or a selection of cells comprising of one or more rectangular / contiguous blocks of cells.</a:t>
            </a:r>
            <a:endParaRPr b="0" i="1" sz="2000" u="none" cap="none" strike="noStrike">
              <a:solidFill>
                <a:schemeClr val="dk1"/>
              </a:solidFill>
              <a:latin typeface="Quattrocento Sans"/>
              <a:ea typeface="Quattrocento Sans"/>
              <a:cs typeface="Quattrocento Sans"/>
              <a:sym typeface="Quattrocento Sans"/>
            </a:endParaRPr>
          </a:p>
        </p:txBody>
      </p:sp>
    </p:spTree>
  </p:cSld>
  <p:clrMapOvr>
    <a:masterClrMapping/>
  </p:clrMapOvr>
  <p:transition spd="slow">
    <p:push/>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 name="Shape 134"/>
        <p:cNvGrpSpPr/>
        <p:nvPr/>
      </p:nvGrpSpPr>
      <p:grpSpPr>
        <a:xfrm>
          <a:off x="0" y="0"/>
          <a:ext cx="0" cy="0"/>
          <a:chOff x="0" y="0"/>
          <a:chExt cx="0" cy="0"/>
        </a:xfrm>
      </p:grpSpPr>
      <p:sp>
        <p:nvSpPr>
          <p:cNvPr id="135" name="Google Shape;135;p4"/>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26724"/>
              </a:solidFill>
              <a:latin typeface="Calibri"/>
              <a:ea typeface="Calibri"/>
              <a:cs typeface="Calibri"/>
              <a:sym typeface="Calibri"/>
            </a:endParaRPr>
          </a:p>
        </p:txBody>
      </p:sp>
      <p:sp>
        <p:nvSpPr>
          <p:cNvPr id="136" name="Google Shape;136;p4"/>
          <p:cNvSpPr txBox="1"/>
          <p:nvPr>
            <p:ph type="title"/>
          </p:nvPr>
        </p:nvSpPr>
        <p:spPr>
          <a:xfrm>
            <a:off x="838200" y="681037"/>
            <a:ext cx="10515600" cy="741176"/>
          </a:xfrm>
          <a:prstGeom prst="rect">
            <a:avLst/>
          </a:prstGeom>
          <a:solidFill>
            <a:srgbClr val="FCD3C2"/>
          </a:solid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Quattrocento Sans"/>
              <a:buNone/>
            </a:pPr>
            <a:r>
              <a:rPr b="1" i="1" lang="en-US" sz="4400">
                <a:latin typeface="Quattrocento Sans"/>
                <a:ea typeface="Quattrocento Sans"/>
                <a:cs typeface="Quattrocento Sans"/>
                <a:sym typeface="Quattrocento Sans"/>
              </a:rPr>
              <a:t>Excel Object Model Hierarchy</a:t>
            </a:r>
            <a:endParaRPr/>
          </a:p>
        </p:txBody>
      </p:sp>
      <p:sp>
        <p:nvSpPr>
          <p:cNvPr id="137" name="Google Shape;137;p4"/>
          <p:cNvSpPr txBox="1"/>
          <p:nvPr>
            <p:ph idx="1" type="body"/>
          </p:nvPr>
        </p:nvSpPr>
        <p:spPr>
          <a:xfrm>
            <a:off x="838200" y="1422213"/>
            <a:ext cx="10149348" cy="1306239"/>
          </a:xfrm>
          <a:prstGeom prst="rect">
            <a:avLst/>
          </a:prstGeom>
          <a:noFill/>
          <a:ln>
            <a:noFill/>
          </a:ln>
        </p:spPr>
        <p:txBody>
          <a:bodyPr anchorCtr="0" anchor="t" bIns="45700" lIns="91425" spcFirstLastPara="1" rIns="91425" wrap="square" tIns="45700">
            <a:normAutofit/>
          </a:bodyPr>
          <a:lstStyle/>
          <a:p>
            <a:pPr indent="0" lvl="0" marL="12700" rtl="0" algn="l">
              <a:lnSpc>
                <a:spcPct val="150000"/>
              </a:lnSpc>
              <a:spcBef>
                <a:spcPts val="0"/>
              </a:spcBef>
              <a:spcAft>
                <a:spcPts val="0"/>
              </a:spcAft>
              <a:buClr>
                <a:schemeClr val="dk1"/>
              </a:buClr>
              <a:buSzPts val="2000"/>
              <a:buNone/>
            </a:pPr>
            <a:r>
              <a:rPr lang="en-US" sz="2000">
                <a:solidFill>
                  <a:schemeClr val="dk1"/>
                </a:solidFill>
                <a:latin typeface="Quattrocento Sans"/>
                <a:ea typeface="Quattrocento Sans"/>
                <a:cs typeface="Quattrocento Sans"/>
                <a:sym typeface="Quattrocento Sans"/>
              </a:rPr>
              <a:t>The image below shows a comprehensive excel object model hierarchy(most used objects)</a:t>
            </a:r>
            <a:endParaRPr/>
          </a:p>
          <a:p>
            <a:pPr indent="0" lvl="0" marL="12700" rtl="0" algn="l">
              <a:lnSpc>
                <a:spcPct val="150000"/>
              </a:lnSpc>
              <a:spcBef>
                <a:spcPts val="600"/>
              </a:spcBef>
              <a:spcAft>
                <a:spcPts val="0"/>
              </a:spcAft>
              <a:buClr>
                <a:srgbClr val="595959"/>
              </a:buClr>
              <a:buSzPts val="2000"/>
              <a:buNone/>
            </a:pPr>
            <a:r>
              <a:t/>
            </a:r>
            <a:endParaRPr sz="2000">
              <a:solidFill>
                <a:schemeClr val="dk1"/>
              </a:solidFill>
              <a:latin typeface="Quattrocento Sans"/>
              <a:ea typeface="Quattrocento Sans"/>
              <a:cs typeface="Quattrocento Sans"/>
              <a:sym typeface="Quattrocento Sans"/>
            </a:endParaRPr>
          </a:p>
          <a:p>
            <a:pPr indent="0" lvl="0" marL="12700" rtl="0" algn="l">
              <a:lnSpc>
                <a:spcPct val="150000"/>
              </a:lnSpc>
              <a:spcBef>
                <a:spcPts val="600"/>
              </a:spcBef>
              <a:spcAft>
                <a:spcPts val="0"/>
              </a:spcAft>
              <a:buClr>
                <a:srgbClr val="595959"/>
              </a:buClr>
              <a:buSzPts val="2000"/>
              <a:buNone/>
            </a:pPr>
            <a:r>
              <a:t/>
            </a:r>
            <a:endParaRPr sz="2000">
              <a:solidFill>
                <a:schemeClr val="dk1"/>
              </a:solidFill>
              <a:latin typeface="Quattrocento Sans"/>
              <a:ea typeface="Quattrocento Sans"/>
              <a:cs typeface="Quattrocento Sans"/>
              <a:sym typeface="Quattrocento Sans"/>
            </a:endParaRPr>
          </a:p>
          <a:p>
            <a:pPr indent="0" lvl="0" marL="12700" rtl="0" algn="l">
              <a:lnSpc>
                <a:spcPct val="150000"/>
              </a:lnSpc>
              <a:spcBef>
                <a:spcPts val="600"/>
              </a:spcBef>
              <a:spcAft>
                <a:spcPts val="0"/>
              </a:spcAft>
              <a:buClr>
                <a:srgbClr val="595959"/>
              </a:buClr>
              <a:buSzPts val="2000"/>
              <a:buNone/>
            </a:pPr>
            <a:r>
              <a:t/>
            </a:r>
            <a:endParaRPr sz="2000">
              <a:solidFill>
                <a:schemeClr val="dk1"/>
              </a:solidFill>
              <a:latin typeface="Quattrocento Sans"/>
              <a:ea typeface="Quattrocento Sans"/>
              <a:cs typeface="Quattrocento Sans"/>
              <a:sym typeface="Quattrocento Sans"/>
            </a:endParaRPr>
          </a:p>
          <a:p>
            <a:pPr indent="-215900" lvl="0" marL="355600" rtl="0" algn="l">
              <a:lnSpc>
                <a:spcPct val="100000"/>
              </a:lnSpc>
              <a:spcBef>
                <a:spcPts val="600"/>
              </a:spcBef>
              <a:spcAft>
                <a:spcPts val="0"/>
              </a:spcAft>
              <a:buClr>
                <a:srgbClr val="595959"/>
              </a:buClr>
              <a:buSzPts val="2000"/>
              <a:buFont typeface="Noto Sans Symbols"/>
              <a:buNone/>
            </a:pPr>
            <a:r>
              <a:t/>
            </a:r>
            <a:endParaRPr b="1" sz="2000">
              <a:solidFill>
                <a:schemeClr val="dk1"/>
              </a:solidFill>
              <a:latin typeface="Quattrocento Sans"/>
              <a:ea typeface="Quattrocento Sans"/>
              <a:cs typeface="Quattrocento Sans"/>
              <a:sym typeface="Quattrocento Sans"/>
            </a:endParaRPr>
          </a:p>
        </p:txBody>
      </p:sp>
      <p:sp>
        <p:nvSpPr>
          <p:cNvPr descr="Image result for vectors" id="138" name="Google Shape;138;p4"/>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pic>
        <p:nvPicPr>
          <p:cNvPr id="139" name="Google Shape;139;p4"/>
          <p:cNvPicPr preferRelativeResize="0"/>
          <p:nvPr/>
        </p:nvPicPr>
        <p:blipFill rotWithShape="1">
          <a:blip r:embed="rId3">
            <a:alphaModFix/>
          </a:blip>
          <a:srcRect b="0" l="0" r="0" t="0"/>
          <a:stretch/>
        </p:blipFill>
        <p:spPr>
          <a:xfrm>
            <a:off x="1021001" y="2595717"/>
            <a:ext cx="10113688" cy="3259394"/>
          </a:xfrm>
          <a:prstGeom prst="rect">
            <a:avLst/>
          </a:prstGeom>
          <a:noFill/>
          <a:ln>
            <a:noFill/>
          </a:ln>
        </p:spPr>
      </p:pic>
    </p:spTree>
  </p:cSld>
  <p:clrMapOvr>
    <a:masterClrMapping/>
  </p:clrMapOvr>
  <p:transition spd="slow">
    <p:push/>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3" name="Shape 143"/>
        <p:cNvGrpSpPr/>
        <p:nvPr/>
      </p:nvGrpSpPr>
      <p:grpSpPr>
        <a:xfrm>
          <a:off x="0" y="0"/>
          <a:ext cx="0" cy="0"/>
          <a:chOff x="0" y="0"/>
          <a:chExt cx="0" cy="0"/>
        </a:xfrm>
      </p:grpSpPr>
      <p:sp>
        <p:nvSpPr>
          <p:cNvPr id="144" name="Google Shape;144;p5"/>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26724"/>
              </a:solidFill>
              <a:latin typeface="Calibri"/>
              <a:ea typeface="Calibri"/>
              <a:cs typeface="Calibri"/>
              <a:sym typeface="Calibri"/>
            </a:endParaRPr>
          </a:p>
        </p:txBody>
      </p:sp>
      <p:sp>
        <p:nvSpPr>
          <p:cNvPr id="145" name="Google Shape;145;p5"/>
          <p:cNvSpPr txBox="1"/>
          <p:nvPr>
            <p:ph type="title"/>
          </p:nvPr>
        </p:nvSpPr>
        <p:spPr>
          <a:xfrm>
            <a:off x="838200" y="681037"/>
            <a:ext cx="10515600" cy="741176"/>
          </a:xfrm>
          <a:prstGeom prst="rect">
            <a:avLst/>
          </a:prstGeom>
          <a:solidFill>
            <a:srgbClr val="FCD3C2"/>
          </a:solid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Quattrocento Sans"/>
              <a:buNone/>
            </a:pPr>
            <a:r>
              <a:rPr b="1" i="1" lang="en-US" sz="4400">
                <a:latin typeface="Quattrocento Sans"/>
                <a:ea typeface="Quattrocento Sans"/>
                <a:cs typeface="Quattrocento Sans"/>
                <a:sym typeface="Quattrocento Sans"/>
              </a:rPr>
              <a:t>How to call Objects in VBA?</a:t>
            </a:r>
            <a:endParaRPr b="1" i="1" sz="4400">
              <a:latin typeface="Quattrocento Sans"/>
              <a:ea typeface="Quattrocento Sans"/>
              <a:cs typeface="Quattrocento Sans"/>
              <a:sym typeface="Quattrocento Sans"/>
            </a:endParaRPr>
          </a:p>
        </p:txBody>
      </p:sp>
      <p:sp>
        <p:nvSpPr>
          <p:cNvPr id="146" name="Google Shape;146;p5"/>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p>
            <a:pPr indent="0" lvl="0" marL="12700" rtl="0" algn="l">
              <a:lnSpc>
                <a:spcPct val="100000"/>
              </a:lnSpc>
              <a:spcBef>
                <a:spcPts val="0"/>
              </a:spcBef>
              <a:spcAft>
                <a:spcPts val="0"/>
              </a:spcAft>
              <a:buClr>
                <a:schemeClr val="dk1"/>
              </a:buClr>
              <a:buSzPts val="800"/>
              <a:buNone/>
            </a:pPr>
            <a:r>
              <a:rPr lang="en-US" sz="800">
                <a:solidFill>
                  <a:schemeClr val="dk1"/>
                </a:solidFill>
                <a:latin typeface="Quattrocento Sans"/>
                <a:ea typeface="Quattrocento Sans"/>
                <a:cs typeface="Quattrocento Sans"/>
                <a:sym typeface="Quattrocento Sans"/>
              </a:rPr>
              <a:t>.</a:t>
            </a:r>
            <a:endParaRPr/>
          </a:p>
        </p:txBody>
      </p:sp>
      <p:sp>
        <p:nvSpPr>
          <p:cNvPr descr="Image result for vectors" id="147" name="Google Shape;147;p5"/>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48" name="Google Shape;148;p5"/>
          <p:cNvSpPr txBox="1"/>
          <p:nvPr/>
        </p:nvSpPr>
        <p:spPr>
          <a:xfrm>
            <a:off x="155575" y="1652647"/>
            <a:ext cx="6186231" cy="4985980"/>
          </a:xfrm>
          <a:prstGeom prst="rect">
            <a:avLst/>
          </a:prstGeom>
          <a:noFill/>
          <a:ln>
            <a:noFill/>
          </a:ln>
        </p:spPr>
        <p:txBody>
          <a:bodyPr anchorCtr="0" anchor="t" bIns="45700" lIns="91425" spcFirstLastPara="1" rIns="91425" wrap="square" tIns="45700">
            <a:spAutoFit/>
          </a:bodyPr>
          <a:lstStyle/>
          <a:p>
            <a:pPr indent="-457200" lvl="0" marL="457200" marR="0" rtl="0" algn="l">
              <a:lnSpc>
                <a:spcPct val="150000"/>
              </a:lnSpc>
              <a:spcBef>
                <a:spcPts val="0"/>
              </a:spcBef>
              <a:spcAft>
                <a:spcPts val="0"/>
              </a:spcAft>
              <a:buClr>
                <a:schemeClr val="dk1"/>
              </a:buClr>
              <a:buSzPts val="2000"/>
              <a:buFont typeface="Calibri"/>
              <a:buAutoNum type="arabicPeriod"/>
            </a:pPr>
            <a:r>
              <a:rPr b="0" i="1" lang="en-US" sz="2000" u="none" cap="none" strike="noStrike">
                <a:solidFill>
                  <a:schemeClr val="dk1"/>
                </a:solidFill>
                <a:latin typeface="Quattrocento Sans"/>
                <a:ea typeface="Quattrocento Sans"/>
                <a:cs typeface="Quattrocento Sans"/>
                <a:sym typeface="Quattrocento Sans"/>
              </a:rPr>
              <a:t>Let’s say if you want to refer to a workbook the code you have written should be like this:</a:t>
            </a:r>
            <a:endParaRPr b="0" i="0" sz="1400" u="none" cap="none" strike="noStrike">
              <a:solidFill>
                <a:srgbClr val="000000"/>
              </a:solidFill>
              <a:latin typeface="Arial"/>
              <a:ea typeface="Arial"/>
              <a:cs typeface="Arial"/>
              <a:sym typeface="Arial"/>
            </a:endParaRPr>
          </a:p>
          <a:p>
            <a:pPr indent="-457200" lvl="0" marL="457200" marR="0" rtl="0" algn="l">
              <a:lnSpc>
                <a:spcPct val="150000"/>
              </a:lnSpc>
              <a:spcBef>
                <a:spcPts val="5"/>
              </a:spcBef>
              <a:spcAft>
                <a:spcPts val="0"/>
              </a:spcAft>
              <a:buClr>
                <a:schemeClr val="dk1"/>
              </a:buClr>
              <a:buSzPts val="2000"/>
              <a:buFont typeface="Calibri"/>
              <a:buAutoNum type="arabicPeriod"/>
            </a:pPr>
            <a:r>
              <a:rPr b="0" i="1" lang="en-US" sz="2000" u="none" cap="none" strike="noStrike">
                <a:solidFill>
                  <a:schemeClr val="dk1"/>
                </a:solidFill>
                <a:latin typeface="Quattrocento Sans"/>
                <a:ea typeface="Quattrocento Sans"/>
                <a:cs typeface="Quattrocento Sans"/>
                <a:sym typeface="Quattrocento Sans"/>
              </a:rPr>
              <a:t>What you have written is, you refer to the Excel application first and you have used “Workbooks” which is further a part of the Application object.</a:t>
            </a:r>
            <a:endParaRPr b="0" i="0" sz="1400" u="none" cap="none" strike="noStrike">
              <a:solidFill>
                <a:srgbClr val="000000"/>
              </a:solidFill>
              <a:latin typeface="Arial"/>
              <a:ea typeface="Arial"/>
              <a:cs typeface="Arial"/>
              <a:sym typeface="Arial"/>
            </a:endParaRPr>
          </a:p>
          <a:p>
            <a:pPr indent="-457200" lvl="0" marL="457200" marR="0" rtl="0" algn="l">
              <a:lnSpc>
                <a:spcPct val="150000"/>
              </a:lnSpc>
              <a:spcBef>
                <a:spcPts val="5"/>
              </a:spcBef>
              <a:spcAft>
                <a:spcPts val="0"/>
              </a:spcAft>
              <a:buClr>
                <a:schemeClr val="dk1"/>
              </a:buClr>
              <a:buSzPts val="2000"/>
              <a:buFont typeface="Calibri"/>
              <a:buAutoNum type="arabicPeriod"/>
            </a:pPr>
            <a:r>
              <a:rPr b="0" i="1" lang="en-US" sz="2000" u="none" cap="none" strike="noStrike">
                <a:solidFill>
                  <a:schemeClr val="dk1"/>
                </a:solidFill>
                <a:latin typeface="Quattrocento Sans"/>
                <a:ea typeface="Quattrocento Sans"/>
                <a:cs typeface="Quattrocento Sans"/>
                <a:sym typeface="Quattrocento Sans"/>
              </a:rPr>
              <a:t>Let’s go a bit further. Let’s refer to a specific cell in the worksheet “Sheet1” and the code for this would be:</a:t>
            </a:r>
            <a:endParaRPr b="0" i="0" sz="1400" u="none" cap="none" strike="noStrike">
              <a:solidFill>
                <a:srgbClr val="000000"/>
              </a:solidFill>
              <a:latin typeface="Arial"/>
              <a:ea typeface="Arial"/>
              <a:cs typeface="Arial"/>
              <a:sym typeface="Arial"/>
            </a:endParaRPr>
          </a:p>
          <a:p>
            <a:pPr indent="0" lvl="0" marL="0" marR="0" rtl="0" algn="l">
              <a:lnSpc>
                <a:spcPct val="150000"/>
              </a:lnSpc>
              <a:spcBef>
                <a:spcPts val="5"/>
              </a:spcBef>
              <a:spcAft>
                <a:spcPts val="0"/>
              </a:spcAft>
              <a:buClr>
                <a:srgbClr val="000000"/>
              </a:buClr>
              <a:buSzPts val="2000"/>
              <a:buFont typeface="Arial"/>
              <a:buNone/>
            </a:pPr>
            <a:r>
              <a:t/>
            </a:r>
            <a:endParaRPr b="0" i="1" sz="2000" u="none" cap="none" strike="noStrike">
              <a:solidFill>
                <a:schemeClr val="dk1"/>
              </a:solidFill>
              <a:latin typeface="Quattrocento Sans"/>
              <a:ea typeface="Quattrocento Sans"/>
              <a:cs typeface="Quattrocento Sans"/>
              <a:sym typeface="Quattrocento Sans"/>
            </a:endParaRPr>
          </a:p>
          <a:p>
            <a:pPr indent="0" lvl="0" marL="0" marR="0" rtl="0" algn="l">
              <a:lnSpc>
                <a:spcPct val="150000"/>
              </a:lnSpc>
              <a:spcBef>
                <a:spcPts val="5"/>
              </a:spcBef>
              <a:spcAft>
                <a:spcPts val="0"/>
              </a:spcAft>
              <a:buClr>
                <a:srgbClr val="000000"/>
              </a:buClr>
              <a:buSzPts val="1600"/>
              <a:buFont typeface="Arial"/>
              <a:buNone/>
            </a:pPr>
            <a:r>
              <a:rPr b="1" i="1" lang="en-US" sz="1600" u="none" cap="none" strike="noStrike">
                <a:solidFill>
                  <a:schemeClr val="dk1"/>
                </a:solidFill>
                <a:latin typeface="Quattrocento Sans"/>
                <a:ea typeface="Quattrocento Sans"/>
                <a:cs typeface="Quattrocento Sans"/>
                <a:sym typeface="Quattrocento Sans"/>
              </a:rPr>
              <a:t>Note</a:t>
            </a:r>
            <a:r>
              <a:rPr b="0" i="1" lang="en-US" sz="1600" u="none" cap="none" strike="noStrike">
                <a:solidFill>
                  <a:schemeClr val="dk1"/>
                </a:solidFill>
                <a:latin typeface="Quattrocento Sans"/>
                <a:ea typeface="Quattrocento Sans"/>
                <a:cs typeface="Quattrocento Sans"/>
                <a:sym typeface="Quattrocento Sans"/>
              </a:rPr>
              <a:t>: Using the Application object is optional. You can also omit objects if you are already working in them.</a:t>
            </a:r>
            <a:endParaRPr b="0" i="1" sz="1600" u="none" cap="none" strike="noStrike">
              <a:solidFill>
                <a:schemeClr val="dk1"/>
              </a:solidFill>
              <a:latin typeface="Quattrocento Sans"/>
              <a:ea typeface="Quattrocento Sans"/>
              <a:cs typeface="Quattrocento Sans"/>
              <a:sym typeface="Quattrocento Sans"/>
            </a:endParaRPr>
          </a:p>
        </p:txBody>
      </p:sp>
      <p:pic>
        <p:nvPicPr>
          <p:cNvPr descr="https://cdn-amgoo.nitrocdn.com/qJvQlgGQEOwNXyhUqNwiAWOQgCDvoMdJ/assets/static/optimized/rev-af2f333/wp-content/uploads/2020/12/3-code-refering-to-the-workbook.png" id="149" name="Google Shape;149;p5"/>
          <p:cNvPicPr preferRelativeResize="0"/>
          <p:nvPr/>
        </p:nvPicPr>
        <p:blipFill rotWithShape="1">
          <a:blip r:embed="rId3">
            <a:alphaModFix/>
          </a:blip>
          <a:srcRect b="0" l="0" r="0" t="0"/>
          <a:stretch/>
        </p:blipFill>
        <p:spPr>
          <a:xfrm>
            <a:off x="7072883" y="1563182"/>
            <a:ext cx="4280918" cy="2146152"/>
          </a:xfrm>
          <a:prstGeom prst="rect">
            <a:avLst/>
          </a:prstGeom>
          <a:noFill/>
          <a:ln>
            <a:noFill/>
          </a:ln>
        </p:spPr>
      </p:pic>
      <p:pic>
        <p:nvPicPr>
          <p:cNvPr id="150" name="Google Shape;150;p5"/>
          <p:cNvPicPr preferRelativeResize="0"/>
          <p:nvPr/>
        </p:nvPicPr>
        <p:blipFill rotWithShape="1">
          <a:blip r:embed="rId4">
            <a:alphaModFix/>
          </a:blip>
          <a:srcRect b="0" l="0" r="0" t="0"/>
          <a:stretch/>
        </p:blipFill>
        <p:spPr>
          <a:xfrm>
            <a:off x="6150077" y="3836384"/>
            <a:ext cx="5707625" cy="2526583"/>
          </a:xfrm>
          <a:prstGeom prst="rect">
            <a:avLst/>
          </a:prstGeom>
          <a:noFill/>
          <a:ln>
            <a:noFill/>
          </a:ln>
        </p:spPr>
      </p:pic>
    </p:spTree>
  </p:cSld>
  <p:clrMapOvr>
    <a:masterClrMapping/>
  </p:clrMapOvr>
  <p:transition spd="slow">
    <p:push/>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sp>
        <p:nvSpPr>
          <p:cNvPr id="155" name="Google Shape;155;p6"/>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26724"/>
              </a:solidFill>
              <a:latin typeface="Calibri"/>
              <a:ea typeface="Calibri"/>
              <a:cs typeface="Calibri"/>
              <a:sym typeface="Calibri"/>
            </a:endParaRPr>
          </a:p>
        </p:txBody>
      </p:sp>
      <p:sp>
        <p:nvSpPr>
          <p:cNvPr id="156" name="Google Shape;156;p6"/>
          <p:cNvSpPr txBox="1"/>
          <p:nvPr>
            <p:ph type="title"/>
          </p:nvPr>
        </p:nvSpPr>
        <p:spPr>
          <a:xfrm>
            <a:off x="838200" y="681037"/>
            <a:ext cx="10515600" cy="741176"/>
          </a:xfrm>
          <a:prstGeom prst="rect">
            <a:avLst/>
          </a:prstGeom>
          <a:solidFill>
            <a:srgbClr val="FCD3C2"/>
          </a:solid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Quattrocento Sans"/>
              <a:buNone/>
            </a:pPr>
            <a:r>
              <a:rPr b="1" i="1" lang="en-US" sz="4400">
                <a:latin typeface="Quattrocento Sans"/>
                <a:ea typeface="Quattrocento Sans"/>
                <a:cs typeface="Quattrocento Sans"/>
                <a:sym typeface="Quattrocento Sans"/>
              </a:rPr>
              <a:t>How to call Objects in VBA?</a:t>
            </a:r>
            <a:endParaRPr b="1" i="1" sz="4400">
              <a:latin typeface="Quattrocento Sans"/>
              <a:ea typeface="Quattrocento Sans"/>
              <a:cs typeface="Quattrocento Sans"/>
              <a:sym typeface="Quattrocento Sans"/>
            </a:endParaRPr>
          </a:p>
        </p:txBody>
      </p:sp>
      <p:sp>
        <p:nvSpPr>
          <p:cNvPr id="157" name="Google Shape;157;p6"/>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p>
            <a:pPr indent="0" lvl="0" marL="12700" rtl="0" algn="l">
              <a:lnSpc>
                <a:spcPct val="100000"/>
              </a:lnSpc>
              <a:spcBef>
                <a:spcPts val="0"/>
              </a:spcBef>
              <a:spcAft>
                <a:spcPts val="0"/>
              </a:spcAft>
              <a:buClr>
                <a:schemeClr val="dk1"/>
              </a:buClr>
              <a:buSzPts val="800"/>
              <a:buNone/>
            </a:pPr>
            <a:r>
              <a:rPr lang="en-US" sz="800">
                <a:solidFill>
                  <a:schemeClr val="dk1"/>
                </a:solidFill>
                <a:latin typeface="Quattrocento Sans"/>
                <a:ea typeface="Quattrocento Sans"/>
                <a:cs typeface="Quattrocento Sans"/>
                <a:sym typeface="Quattrocento Sans"/>
              </a:rPr>
              <a:t>.</a:t>
            </a:r>
            <a:endParaRPr/>
          </a:p>
        </p:txBody>
      </p:sp>
      <p:sp>
        <p:nvSpPr>
          <p:cNvPr descr="Image result for vectors" id="158" name="Google Shape;158;p6"/>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59" name="Google Shape;159;p6"/>
          <p:cNvSpPr txBox="1"/>
          <p:nvPr/>
        </p:nvSpPr>
        <p:spPr>
          <a:xfrm>
            <a:off x="460375" y="1482036"/>
            <a:ext cx="11131857" cy="5221942"/>
          </a:xfrm>
          <a:prstGeom prst="rect">
            <a:avLst/>
          </a:prstGeom>
          <a:noFill/>
          <a:ln>
            <a:noFill/>
          </a:ln>
        </p:spPr>
        <p:txBody>
          <a:bodyPr anchorCtr="0" anchor="t" bIns="45700" lIns="91425" spcFirstLastPara="1" rIns="91425" wrap="square" tIns="45700">
            <a:spAutoFit/>
          </a:bodyPr>
          <a:lstStyle/>
          <a:p>
            <a:pPr indent="-342900" lvl="0" marL="355600" marR="0" rtl="0" algn="l">
              <a:lnSpc>
                <a:spcPct val="100000"/>
              </a:lnSpc>
              <a:spcBef>
                <a:spcPts val="0"/>
              </a:spcBef>
              <a:spcAft>
                <a:spcPts val="0"/>
              </a:spcAft>
              <a:buClr>
                <a:schemeClr val="dk1"/>
              </a:buClr>
              <a:buSzPts val="2000"/>
              <a:buFont typeface="Noto Sans Symbols"/>
              <a:buChar char="⮚"/>
            </a:pPr>
            <a:r>
              <a:rPr b="0" i="1" lang="en-US" sz="2000" u="none" cap="none" strike="noStrike">
                <a:solidFill>
                  <a:schemeClr val="dk1"/>
                </a:solidFill>
                <a:latin typeface="Quattrocento Sans"/>
                <a:ea typeface="Quattrocento Sans"/>
                <a:cs typeface="Quattrocento Sans"/>
                <a:sym typeface="Quattrocento Sans"/>
              </a:rPr>
              <a:t>If the range has a name, we can refer to the range by its name (also in quotes): </a:t>
            </a:r>
            <a:r>
              <a:rPr b="1" i="1" lang="en-US" sz="2000" u="none" cap="none" strike="noStrike">
                <a:solidFill>
                  <a:schemeClr val="dk1"/>
                </a:solidFill>
                <a:latin typeface="Quattrocento Sans"/>
                <a:ea typeface="Quattrocento Sans"/>
                <a:cs typeface="Quattrocento Sans"/>
                <a:sym typeface="Quattrocento Sans"/>
              </a:rPr>
              <a:t>Range("PriceList")</a:t>
            </a:r>
            <a:endParaRPr b="0" i="0" sz="1400" u="none" cap="none" strike="noStrike">
              <a:solidFill>
                <a:srgbClr val="000000"/>
              </a:solidFill>
              <a:latin typeface="Arial"/>
              <a:ea typeface="Arial"/>
              <a:cs typeface="Arial"/>
              <a:sym typeface="Arial"/>
            </a:endParaRPr>
          </a:p>
          <a:p>
            <a:pPr indent="-342900" lvl="0" marL="355600" marR="0" rtl="0" algn="l">
              <a:lnSpc>
                <a:spcPct val="100000"/>
              </a:lnSpc>
              <a:spcBef>
                <a:spcPts val="1620"/>
              </a:spcBef>
              <a:spcAft>
                <a:spcPts val="0"/>
              </a:spcAft>
              <a:buClr>
                <a:schemeClr val="dk1"/>
              </a:buClr>
              <a:buSzPts val="2000"/>
              <a:buFont typeface="Noto Sans Symbols"/>
              <a:buChar char="⮚"/>
            </a:pPr>
            <a:r>
              <a:rPr b="0" i="1" lang="en-US" sz="2000" u="none" cap="none" strike="noStrike">
                <a:solidFill>
                  <a:schemeClr val="dk1"/>
                </a:solidFill>
                <a:latin typeface="Quattrocento Sans"/>
                <a:ea typeface="Quattrocento Sans"/>
                <a:cs typeface="Quattrocento Sans"/>
                <a:sym typeface="Quattrocento Sans"/>
              </a:rPr>
              <a:t>Unless we tell Excel otherwise by qualifying the range reference, it assumes that we’re referring to a range on the active worksheet. </a:t>
            </a:r>
            <a:endParaRPr b="0" i="0" sz="1400" u="none" cap="none" strike="noStrike">
              <a:solidFill>
                <a:srgbClr val="000000"/>
              </a:solidFill>
              <a:latin typeface="Arial"/>
              <a:ea typeface="Arial"/>
              <a:cs typeface="Arial"/>
              <a:sym typeface="Arial"/>
            </a:endParaRPr>
          </a:p>
          <a:p>
            <a:pPr indent="-342900" lvl="0" marL="355600" marR="0" rtl="0" algn="l">
              <a:lnSpc>
                <a:spcPct val="100000"/>
              </a:lnSpc>
              <a:spcBef>
                <a:spcPts val="1620"/>
              </a:spcBef>
              <a:spcAft>
                <a:spcPts val="0"/>
              </a:spcAft>
              <a:buClr>
                <a:schemeClr val="dk1"/>
              </a:buClr>
              <a:buSzPts val="2000"/>
              <a:buFont typeface="Noto Sans Symbols"/>
              <a:buChar char="⮚"/>
            </a:pPr>
            <a:r>
              <a:rPr b="0" i="1" lang="en-US" sz="2000" u="none" cap="none" strike="noStrike">
                <a:solidFill>
                  <a:schemeClr val="dk1"/>
                </a:solidFill>
                <a:latin typeface="Quattrocento Sans"/>
                <a:ea typeface="Quattrocento Sans"/>
                <a:cs typeface="Quattrocento Sans"/>
                <a:sym typeface="Quattrocento Sans"/>
              </a:rPr>
              <a:t>If anything other than a worksheet is active (such as a chart sheet), the range reference fails, and the macro displays an error message and halts.</a:t>
            </a:r>
            <a:endParaRPr b="0" i="0" sz="1400" u="none" cap="none" strike="noStrike">
              <a:solidFill>
                <a:srgbClr val="000000"/>
              </a:solidFill>
              <a:latin typeface="Arial"/>
              <a:ea typeface="Arial"/>
              <a:cs typeface="Arial"/>
              <a:sym typeface="Arial"/>
            </a:endParaRPr>
          </a:p>
          <a:p>
            <a:pPr indent="-342900" lvl="0" marL="355600" marR="0" rtl="0" algn="l">
              <a:lnSpc>
                <a:spcPct val="100000"/>
              </a:lnSpc>
              <a:spcBef>
                <a:spcPts val="1620"/>
              </a:spcBef>
              <a:spcAft>
                <a:spcPts val="0"/>
              </a:spcAft>
              <a:buClr>
                <a:schemeClr val="dk1"/>
              </a:buClr>
              <a:buSzPts val="2000"/>
              <a:buFont typeface="Noto Sans Symbols"/>
              <a:buChar char="⮚"/>
            </a:pPr>
            <a:r>
              <a:rPr b="1" i="1" lang="en-US" sz="2000" u="none" cap="none" strike="noStrike">
                <a:solidFill>
                  <a:schemeClr val="dk1"/>
                </a:solidFill>
                <a:latin typeface="Quattrocento Sans"/>
                <a:ea typeface="Quattrocento Sans"/>
                <a:cs typeface="Quattrocento Sans"/>
                <a:sym typeface="Quattrocento Sans"/>
              </a:rPr>
              <a:t>Worksheets("Sheet1").Range("A1:C5") </a:t>
            </a:r>
            <a:r>
              <a:rPr b="0" i="1" lang="en-US" sz="2000" u="none" cap="none" strike="noStrike">
                <a:solidFill>
                  <a:schemeClr val="dk1"/>
                </a:solidFill>
                <a:latin typeface="Quattrocento Sans"/>
                <a:ea typeface="Quattrocento Sans"/>
                <a:cs typeface="Quattrocento Sans"/>
                <a:sym typeface="Quattrocento Sans"/>
              </a:rPr>
              <a:t> - Another sheet</a:t>
            </a:r>
            <a:endParaRPr b="0" i="0" sz="1400" u="none" cap="none" strike="noStrike">
              <a:solidFill>
                <a:srgbClr val="000000"/>
              </a:solidFill>
              <a:latin typeface="Arial"/>
              <a:ea typeface="Arial"/>
              <a:cs typeface="Arial"/>
              <a:sym typeface="Arial"/>
            </a:endParaRPr>
          </a:p>
          <a:p>
            <a:pPr indent="-342900" lvl="0" marL="355600" marR="0" rtl="0" algn="l">
              <a:lnSpc>
                <a:spcPct val="100000"/>
              </a:lnSpc>
              <a:spcBef>
                <a:spcPts val="1620"/>
              </a:spcBef>
              <a:spcAft>
                <a:spcPts val="0"/>
              </a:spcAft>
              <a:buClr>
                <a:schemeClr val="dk1"/>
              </a:buClr>
              <a:buSzPts val="2000"/>
              <a:buFont typeface="Noto Sans Symbols"/>
              <a:buChar char="⮚"/>
            </a:pPr>
            <a:r>
              <a:rPr b="1" i="1" lang="en-US" sz="2000" u="none" cap="none" strike="noStrike">
                <a:solidFill>
                  <a:schemeClr val="dk1"/>
                </a:solidFill>
                <a:latin typeface="Quattrocento Sans"/>
                <a:ea typeface="Quattrocento Sans"/>
                <a:cs typeface="Quattrocento Sans"/>
                <a:sym typeface="Quattrocento Sans"/>
              </a:rPr>
              <a:t>Workbooks("Budget.xlsx").Worksheets("Sheet1").Range("A1:C5") </a:t>
            </a:r>
            <a:r>
              <a:rPr b="0" i="1" lang="en-US" sz="2000" u="none" cap="none" strike="noStrike">
                <a:solidFill>
                  <a:schemeClr val="dk1"/>
                </a:solidFill>
                <a:latin typeface="Quattrocento Sans"/>
                <a:ea typeface="Quattrocento Sans"/>
                <a:cs typeface="Quattrocento Sans"/>
                <a:sym typeface="Quattrocento Sans"/>
              </a:rPr>
              <a:t>– Sheet on another workbook</a:t>
            </a:r>
            <a:endParaRPr b="0" i="0" sz="1400" u="none" cap="none" strike="noStrike">
              <a:solidFill>
                <a:srgbClr val="000000"/>
              </a:solidFill>
              <a:latin typeface="Arial"/>
              <a:ea typeface="Arial"/>
              <a:cs typeface="Arial"/>
              <a:sym typeface="Arial"/>
            </a:endParaRPr>
          </a:p>
          <a:p>
            <a:pPr indent="-342900" lvl="0" marL="355600" marR="0" rtl="0" algn="l">
              <a:lnSpc>
                <a:spcPct val="100000"/>
              </a:lnSpc>
              <a:spcBef>
                <a:spcPts val="1620"/>
              </a:spcBef>
              <a:spcAft>
                <a:spcPts val="0"/>
              </a:spcAft>
              <a:buClr>
                <a:schemeClr val="dk1"/>
              </a:buClr>
              <a:buSzPts val="2000"/>
              <a:buFont typeface="Noto Sans Symbols"/>
              <a:buChar char="⮚"/>
            </a:pPr>
            <a:r>
              <a:rPr b="1" i="1" lang="en-US" sz="2000" u="none" cap="none" strike="noStrike">
                <a:solidFill>
                  <a:schemeClr val="dk1"/>
                </a:solidFill>
                <a:latin typeface="Quattrocento Sans"/>
                <a:ea typeface="Quattrocento Sans"/>
                <a:cs typeface="Quattrocento Sans"/>
                <a:sym typeface="Quattrocento Sans"/>
              </a:rPr>
              <a:t>Range("3:3") </a:t>
            </a:r>
            <a:r>
              <a:rPr b="0" i="1" lang="en-US" sz="2000" u="none" cap="none" strike="noStrike">
                <a:solidFill>
                  <a:schemeClr val="dk1"/>
                </a:solidFill>
                <a:latin typeface="Quattrocento Sans"/>
                <a:ea typeface="Quattrocento Sans"/>
                <a:cs typeface="Quattrocento Sans"/>
                <a:sym typeface="Quattrocento Sans"/>
              </a:rPr>
              <a:t>– Entire row</a:t>
            </a:r>
            <a:endParaRPr b="0" i="0" sz="1400" u="none" cap="none" strike="noStrike">
              <a:solidFill>
                <a:srgbClr val="000000"/>
              </a:solidFill>
              <a:latin typeface="Arial"/>
              <a:ea typeface="Arial"/>
              <a:cs typeface="Arial"/>
              <a:sym typeface="Arial"/>
            </a:endParaRPr>
          </a:p>
          <a:p>
            <a:pPr indent="-342900" lvl="0" marL="355600" marR="0" rtl="0" algn="l">
              <a:lnSpc>
                <a:spcPct val="100000"/>
              </a:lnSpc>
              <a:spcBef>
                <a:spcPts val="1620"/>
              </a:spcBef>
              <a:spcAft>
                <a:spcPts val="0"/>
              </a:spcAft>
              <a:buClr>
                <a:schemeClr val="dk1"/>
              </a:buClr>
              <a:buSzPts val="2000"/>
              <a:buFont typeface="Noto Sans Symbols"/>
              <a:buChar char="⮚"/>
            </a:pPr>
            <a:r>
              <a:rPr b="1" i="1" lang="en-US" sz="2000" u="none" cap="none" strike="noStrike">
                <a:solidFill>
                  <a:schemeClr val="dk1"/>
                </a:solidFill>
                <a:latin typeface="Quattrocento Sans"/>
                <a:ea typeface="Quattrocento Sans"/>
                <a:cs typeface="Quattrocento Sans"/>
                <a:sym typeface="Quattrocento Sans"/>
              </a:rPr>
              <a:t>Range("D:D") </a:t>
            </a:r>
            <a:r>
              <a:rPr b="0" i="1" lang="en-US" sz="2000" u="none" cap="none" strike="noStrike">
                <a:solidFill>
                  <a:schemeClr val="dk1"/>
                </a:solidFill>
                <a:latin typeface="Quattrocento Sans"/>
                <a:ea typeface="Quattrocento Sans"/>
                <a:cs typeface="Quattrocento Sans"/>
                <a:sym typeface="Quattrocento Sans"/>
              </a:rPr>
              <a:t>– Entire column</a:t>
            </a:r>
            <a:endParaRPr b="0" i="0" sz="1400" u="none" cap="none" strike="noStrike">
              <a:solidFill>
                <a:srgbClr val="000000"/>
              </a:solidFill>
              <a:latin typeface="Arial"/>
              <a:ea typeface="Arial"/>
              <a:cs typeface="Arial"/>
              <a:sym typeface="Arial"/>
            </a:endParaRPr>
          </a:p>
          <a:p>
            <a:pPr indent="-342900" lvl="0" marL="355600" marR="0" rtl="0" algn="l">
              <a:lnSpc>
                <a:spcPct val="100000"/>
              </a:lnSpc>
              <a:spcBef>
                <a:spcPts val="1620"/>
              </a:spcBef>
              <a:spcAft>
                <a:spcPts val="0"/>
              </a:spcAft>
              <a:buClr>
                <a:schemeClr val="dk1"/>
              </a:buClr>
              <a:buSzPts val="2000"/>
              <a:buFont typeface="Noto Sans Symbols"/>
              <a:buChar char="⮚"/>
            </a:pPr>
            <a:r>
              <a:rPr b="1" i="1" lang="en-US" sz="2000" u="none" cap="none" strike="noStrike">
                <a:solidFill>
                  <a:schemeClr val="dk1"/>
                </a:solidFill>
                <a:latin typeface="Quattrocento Sans"/>
                <a:ea typeface="Quattrocento Sans"/>
                <a:cs typeface="Quattrocento Sans"/>
                <a:sym typeface="Quattrocento Sans"/>
              </a:rPr>
              <a:t>Range("A1:B8,D9:G16")</a:t>
            </a:r>
            <a:r>
              <a:rPr b="0" i="1" lang="en-US" sz="2000" u="none" cap="none" strike="noStrike">
                <a:solidFill>
                  <a:schemeClr val="dk1"/>
                </a:solidFill>
                <a:latin typeface="Quattrocento Sans"/>
                <a:ea typeface="Quattrocento Sans"/>
                <a:cs typeface="Quattrocento Sans"/>
                <a:sym typeface="Quattrocento Sans"/>
              </a:rPr>
              <a:t> – Non-contiguous</a:t>
            </a:r>
            <a:endParaRPr b="0" i="1" sz="2000" u="none" cap="none" strike="noStrike">
              <a:solidFill>
                <a:schemeClr val="dk1"/>
              </a:solidFill>
              <a:latin typeface="Quattrocento Sans"/>
              <a:ea typeface="Quattrocento Sans"/>
              <a:cs typeface="Quattrocento Sans"/>
              <a:sym typeface="Quattrocento Sans"/>
            </a:endParaRPr>
          </a:p>
        </p:txBody>
      </p:sp>
    </p:spTree>
  </p:cSld>
  <p:clrMapOvr>
    <a:masterClrMapping/>
  </p:clrMapOvr>
  <p:transition spd="slow">
    <p:push/>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3" name="Shape 163"/>
        <p:cNvGrpSpPr/>
        <p:nvPr/>
      </p:nvGrpSpPr>
      <p:grpSpPr>
        <a:xfrm>
          <a:off x="0" y="0"/>
          <a:ext cx="0" cy="0"/>
          <a:chOff x="0" y="0"/>
          <a:chExt cx="0" cy="0"/>
        </a:xfrm>
      </p:grpSpPr>
      <p:sp>
        <p:nvSpPr>
          <p:cNvPr id="164" name="Google Shape;164;p7"/>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26724"/>
              </a:solidFill>
              <a:latin typeface="Calibri"/>
              <a:ea typeface="Calibri"/>
              <a:cs typeface="Calibri"/>
              <a:sym typeface="Calibri"/>
            </a:endParaRPr>
          </a:p>
        </p:txBody>
      </p:sp>
      <p:sp>
        <p:nvSpPr>
          <p:cNvPr id="165" name="Google Shape;165;p7"/>
          <p:cNvSpPr txBox="1"/>
          <p:nvPr>
            <p:ph type="title"/>
          </p:nvPr>
        </p:nvSpPr>
        <p:spPr>
          <a:xfrm flipH="1">
            <a:off x="835251" y="681038"/>
            <a:ext cx="9178904"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US" sz="4400">
                <a:latin typeface="Quattrocento Sans"/>
                <a:ea typeface="Quattrocento Sans"/>
                <a:cs typeface="Quattrocento Sans"/>
                <a:sym typeface="Quattrocento Sans"/>
              </a:rPr>
              <a:t>Objects, Properties &amp; Methods</a:t>
            </a:r>
            <a:endParaRPr b="1" i="1" sz="4400">
              <a:latin typeface="Quattrocento Sans"/>
              <a:ea typeface="Quattrocento Sans"/>
              <a:cs typeface="Quattrocento Sans"/>
              <a:sym typeface="Quattrocento Sans"/>
            </a:endParaRPr>
          </a:p>
        </p:txBody>
      </p:sp>
      <p:sp>
        <p:nvSpPr>
          <p:cNvPr descr="Image result for vectors" id="166" name="Google Shape;166;p7"/>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67" name="Google Shape;167;p7"/>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US" sz="800">
                <a:solidFill>
                  <a:schemeClr val="dk1"/>
                </a:solidFill>
                <a:latin typeface="Quattrocento Sans"/>
                <a:ea typeface="Quattrocento Sans"/>
                <a:cs typeface="Quattrocento Sans"/>
                <a:sym typeface="Quattrocento Sans"/>
              </a:rPr>
              <a:t>.</a:t>
            </a:r>
            <a:endParaRPr/>
          </a:p>
        </p:txBody>
      </p:sp>
      <p:sp>
        <p:nvSpPr>
          <p:cNvPr id="168" name="Google Shape;168;p7"/>
          <p:cNvSpPr txBox="1"/>
          <p:nvPr/>
        </p:nvSpPr>
        <p:spPr>
          <a:xfrm>
            <a:off x="773800" y="1682145"/>
            <a:ext cx="10267334" cy="4637167"/>
          </a:xfrm>
          <a:prstGeom prst="rect">
            <a:avLst/>
          </a:prstGeom>
          <a:noFill/>
          <a:ln>
            <a:noFill/>
          </a:ln>
        </p:spPr>
        <p:txBody>
          <a:bodyPr anchorCtr="0" anchor="t" bIns="45700" lIns="91425" spcFirstLastPara="1" rIns="91425" wrap="square" tIns="45700">
            <a:spAutoFit/>
          </a:bodyPr>
          <a:lstStyle/>
          <a:p>
            <a:pPr indent="-457200" lvl="0" marL="469900" marR="0" rtl="0" algn="l">
              <a:lnSpc>
                <a:spcPct val="100000"/>
              </a:lnSpc>
              <a:spcBef>
                <a:spcPts val="0"/>
              </a:spcBef>
              <a:spcAft>
                <a:spcPts val="0"/>
              </a:spcAft>
              <a:buClr>
                <a:schemeClr val="dk1"/>
              </a:buClr>
              <a:buSzPts val="2200"/>
              <a:buFont typeface="Calibri"/>
              <a:buAutoNum type="arabicPeriod"/>
            </a:pPr>
            <a:r>
              <a:rPr b="0" i="1" lang="en-US" sz="2200" u="none" cap="none" strike="noStrike">
                <a:solidFill>
                  <a:schemeClr val="dk1"/>
                </a:solidFill>
                <a:latin typeface="Quattrocento Sans"/>
                <a:ea typeface="Quattrocento Sans"/>
                <a:cs typeface="Quattrocento Sans"/>
                <a:sym typeface="Quattrocento Sans"/>
              </a:rPr>
              <a:t>An object is a thing which contains data and has properties and methods.</a:t>
            </a:r>
            <a:endParaRPr b="0" i="0" sz="1400" u="none" cap="none" strike="noStrike">
              <a:solidFill>
                <a:srgbClr val="000000"/>
              </a:solidFill>
              <a:latin typeface="Arial"/>
              <a:ea typeface="Arial"/>
              <a:cs typeface="Arial"/>
              <a:sym typeface="Arial"/>
            </a:endParaRPr>
          </a:p>
          <a:p>
            <a:pPr indent="-457200" lvl="0" marL="469900" marR="0" rtl="0" algn="l">
              <a:lnSpc>
                <a:spcPct val="100000"/>
              </a:lnSpc>
              <a:spcBef>
                <a:spcPts val="1620"/>
              </a:spcBef>
              <a:spcAft>
                <a:spcPts val="0"/>
              </a:spcAft>
              <a:buClr>
                <a:schemeClr val="dk1"/>
              </a:buClr>
              <a:buSzPts val="2200"/>
              <a:buFont typeface="Calibri"/>
              <a:buAutoNum type="arabicPeriod"/>
            </a:pPr>
            <a:r>
              <a:rPr b="0" i="1" lang="en-US" sz="2200" u="none" cap="none" strike="noStrike">
                <a:solidFill>
                  <a:schemeClr val="dk1"/>
                </a:solidFill>
                <a:latin typeface="Quattrocento Sans"/>
                <a:ea typeface="Quattrocento Sans"/>
                <a:cs typeface="Quattrocento Sans"/>
                <a:sym typeface="Quattrocento Sans"/>
              </a:rPr>
              <a:t>Properties are the characteristics or attributes that describe the object (like name, color, size) or define an object's behaviour. An object's data or information can be accessed with properties (viz. Value property, Name property).</a:t>
            </a:r>
            <a:endParaRPr b="0" i="0" sz="1400" u="none" cap="none" strike="noStrike">
              <a:solidFill>
                <a:srgbClr val="000000"/>
              </a:solidFill>
              <a:latin typeface="Arial"/>
              <a:ea typeface="Arial"/>
              <a:cs typeface="Arial"/>
              <a:sym typeface="Arial"/>
            </a:endParaRPr>
          </a:p>
          <a:p>
            <a:pPr indent="-457200" lvl="0" marL="469900" marR="0" rtl="0" algn="l">
              <a:lnSpc>
                <a:spcPct val="100000"/>
              </a:lnSpc>
              <a:spcBef>
                <a:spcPts val="1620"/>
              </a:spcBef>
              <a:spcAft>
                <a:spcPts val="0"/>
              </a:spcAft>
              <a:buClr>
                <a:schemeClr val="dk1"/>
              </a:buClr>
              <a:buSzPts val="2200"/>
              <a:buFont typeface="Calibri"/>
              <a:buAutoNum type="arabicPeriod"/>
            </a:pPr>
            <a:r>
              <a:rPr b="0" i="1" lang="en-US" sz="2200" u="none" cap="none" strike="noStrike">
                <a:solidFill>
                  <a:schemeClr val="dk1"/>
                </a:solidFill>
                <a:latin typeface="Quattrocento Sans"/>
                <a:ea typeface="Quattrocento Sans"/>
                <a:cs typeface="Quattrocento Sans"/>
                <a:sym typeface="Quattrocento Sans"/>
              </a:rPr>
              <a:t>A Method is an action performed by an object. Calling a Method will execute a VBA code which will cause the object to perform an action.</a:t>
            </a:r>
            <a:endParaRPr b="0" i="0" sz="1400" u="none" cap="none" strike="noStrike">
              <a:solidFill>
                <a:srgbClr val="000000"/>
              </a:solidFill>
              <a:latin typeface="Arial"/>
              <a:ea typeface="Arial"/>
              <a:cs typeface="Arial"/>
              <a:sym typeface="Arial"/>
            </a:endParaRPr>
          </a:p>
          <a:p>
            <a:pPr indent="-457200" lvl="0" marL="469900" marR="0" rtl="0" algn="l">
              <a:lnSpc>
                <a:spcPct val="100000"/>
              </a:lnSpc>
              <a:spcBef>
                <a:spcPts val="1620"/>
              </a:spcBef>
              <a:spcAft>
                <a:spcPts val="0"/>
              </a:spcAft>
              <a:buClr>
                <a:schemeClr val="dk1"/>
              </a:buClr>
              <a:buSzPts val="2200"/>
              <a:buFont typeface="Calibri"/>
              <a:buAutoNum type="arabicPeriod"/>
            </a:pPr>
            <a:r>
              <a:rPr b="0" i="1" lang="en-US" sz="2200" u="none" cap="none" strike="noStrike">
                <a:solidFill>
                  <a:schemeClr val="dk1"/>
                </a:solidFill>
                <a:latin typeface="Quattrocento Sans"/>
                <a:ea typeface="Quattrocento Sans"/>
                <a:cs typeface="Quattrocento Sans"/>
                <a:sym typeface="Quattrocento Sans"/>
              </a:rPr>
              <a:t>You can associate objects with nouns, properties with adjectives and methods with verbs. </a:t>
            </a:r>
            <a:endParaRPr b="0" i="1" sz="2200" u="none" cap="none" strike="noStrike">
              <a:solidFill>
                <a:schemeClr val="dk1"/>
              </a:solidFill>
              <a:latin typeface="Quattrocento Sans"/>
              <a:ea typeface="Quattrocento Sans"/>
              <a:cs typeface="Quattrocento Sans"/>
              <a:sym typeface="Quattrocento Sans"/>
            </a:endParaRPr>
          </a:p>
          <a:p>
            <a:pPr indent="-457200" lvl="0" marL="469900" marR="0" rtl="0" algn="l">
              <a:lnSpc>
                <a:spcPct val="100000"/>
              </a:lnSpc>
              <a:spcBef>
                <a:spcPts val="1620"/>
              </a:spcBef>
              <a:spcAft>
                <a:spcPts val="0"/>
              </a:spcAft>
              <a:buClr>
                <a:schemeClr val="dk1"/>
              </a:buClr>
              <a:buSzPts val="2200"/>
              <a:buFont typeface="Calibri"/>
              <a:buAutoNum type="arabicPeriod"/>
            </a:pPr>
            <a:r>
              <a:rPr b="0" i="1" lang="en-US" sz="2200" u="none" cap="none" strike="noStrike">
                <a:solidFill>
                  <a:schemeClr val="dk1"/>
                </a:solidFill>
                <a:latin typeface="Quattrocento Sans"/>
                <a:ea typeface="Quattrocento Sans"/>
                <a:cs typeface="Quattrocento Sans"/>
                <a:sym typeface="Quattrocento Sans"/>
              </a:rPr>
              <a:t>A Range object has "Value" as one of its properties and "Select" as one of its methods.</a:t>
            </a:r>
            <a:endParaRPr b="0" i="1" sz="2200" u="none" cap="none" strike="noStrike">
              <a:solidFill>
                <a:schemeClr val="dk1"/>
              </a:solidFill>
              <a:latin typeface="Quattrocento Sans"/>
              <a:ea typeface="Quattrocento Sans"/>
              <a:cs typeface="Quattrocento Sans"/>
              <a:sym typeface="Quattrocento Sans"/>
            </a:endParaRPr>
          </a:p>
        </p:txBody>
      </p:sp>
    </p:spTree>
  </p:cSld>
  <p:clrMapOvr>
    <a:masterClrMapping/>
  </p:clrMapOvr>
  <p:transition spd="slow">
    <p:push/>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2" name="Shape 172"/>
        <p:cNvGrpSpPr/>
        <p:nvPr/>
      </p:nvGrpSpPr>
      <p:grpSpPr>
        <a:xfrm>
          <a:off x="0" y="0"/>
          <a:ext cx="0" cy="0"/>
          <a:chOff x="0" y="0"/>
          <a:chExt cx="0" cy="0"/>
        </a:xfrm>
      </p:grpSpPr>
      <p:sp>
        <p:nvSpPr>
          <p:cNvPr id="173" name="Google Shape;173;p8"/>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26724"/>
              </a:solidFill>
              <a:latin typeface="Calibri"/>
              <a:ea typeface="Calibri"/>
              <a:cs typeface="Calibri"/>
              <a:sym typeface="Calibri"/>
            </a:endParaRPr>
          </a:p>
        </p:txBody>
      </p:sp>
      <p:sp>
        <p:nvSpPr>
          <p:cNvPr id="174" name="Google Shape;174;p8"/>
          <p:cNvSpPr txBox="1"/>
          <p:nvPr>
            <p:ph type="title"/>
          </p:nvPr>
        </p:nvSpPr>
        <p:spPr>
          <a:xfrm>
            <a:off x="838200" y="681037"/>
            <a:ext cx="10515600" cy="741176"/>
          </a:xfrm>
          <a:prstGeom prst="rect">
            <a:avLst/>
          </a:prstGeom>
          <a:solidFill>
            <a:srgbClr val="FCD3C2"/>
          </a:solid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Quattrocento Sans"/>
              <a:buNone/>
            </a:pPr>
            <a:r>
              <a:rPr b="1" i="1" lang="en-US" sz="4400">
                <a:latin typeface="Quattrocento Sans"/>
                <a:ea typeface="Quattrocento Sans"/>
                <a:cs typeface="Quattrocento Sans"/>
                <a:sym typeface="Quattrocento Sans"/>
              </a:rPr>
              <a:t>Objects, Properties &amp; Methods</a:t>
            </a:r>
            <a:endParaRPr b="1" i="1" sz="4400">
              <a:latin typeface="Quattrocento Sans"/>
              <a:ea typeface="Quattrocento Sans"/>
              <a:cs typeface="Quattrocento Sans"/>
              <a:sym typeface="Quattrocento Sans"/>
            </a:endParaRPr>
          </a:p>
        </p:txBody>
      </p:sp>
      <p:sp>
        <p:nvSpPr>
          <p:cNvPr id="175" name="Google Shape;175;p8"/>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p>
            <a:pPr indent="0" lvl="0" marL="12700" rtl="0" algn="l">
              <a:lnSpc>
                <a:spcPct val="100000"/>
              </a:lnSpc>
              <a:spcBef>
                <a:spcPts val="0"/>
              </a:spcBef>
              <a:spcAft>
                <a:spcPts val="0"/>
              </a:spcAft>
              <a:buClr>
                <a:schemeClr val="dk1"/>
              </a:buClr>
              <a:buSzPts val="800"/>
              <a:buNone/>
            </a:pPr>
            <a:r>
              <a:rPr lang="en-US" sz="800">
                <a:solidFill>
                  <a:schemeClr val="dk1"/>
                </a:solidFill>
                <a:latin typeface="Quattrocento Sans"/>
                <a:ea typeface="Quattrocento Sans"/>
                <a:cs typeface="Quattrocento Sans"/>
                <a:sym typeface="Quattrocento Sans"/>
              </a:rPr>
              <a:t>.</a:t>
            </a:r>
            <a:endParaRPr/>
          </a:p>
        </p:txBody>
      </p:sp>
      <p:sp>
        <p:nvSpPr>
          <p:cNvPr descr="Image result for vectors" id="176" name="Google Shape;176;p8"/>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77" name="Google Shape;177;p8"/>
          <p:cNvSpPr txBox="1"/>
          <p:nvPr/>
        </p:nvSpPr>
        <p:spPr>
          <a:xfrm>
            <a:off x="794201" y="1466536"/>
            <a:ext cx="4972418" cy="3511859"/>
          </a:xfrm>
          <a:prstGeom prst="rect">
            <a:avLst/>
          </a:prstGeom>
          <a:noFill/>
          <a:ln>
            <a:noFill/>
          </a:ln>
        </p:spPr>
        <p:txBody>
          <a:bodyPr anchorCtr="0" anchor="t" bIns="45700" lIns="91425" spcFirstLastPara="1" rIns="91425" wrap="square" tIns="45700">
            <a:spAutoFit/>
          </a:bodyPr>
          <a:lstStyle/>
          <a:p>
            <a:pPr indent="-342900" lvl="0" marL="354965" marR="7620" rtl="0" algn="l">
              <a:lnSpc>
                <a:spcPct val="101499"/>
              </a:lnSpc>
              <a:spcBef>
                <a:spcPts val="0"/>
              </a:spcBef>
              <a:spcAft>
                <a:spcPts val="0"/>
              </a:spcAft>
              <a:buClr>
                <a:schemeClr val="dk1"/>
              </a:buClr>
              <a:buSzPts val="2200"/>
              <a:buFont typeface="Noto Sans Symbols"/>
              <a:buChar char="⮚"/>
            </a:pPr>
            <a:r>
              <a:rPr b="0" i="1" lang="en-US" sz="2200" u="none" cap="none" strike="noStrike">
                <a:solidFill>
                  <a:schemeClr val="dk1"/>
                </a:solidFill>
                <a:latin typeface="Quattrocento Sans"/>
                <a:ea typeface="Quattrocento Sans"/>
                <a:cs typeface="Quattrocento Sans"/>
                <a:sym typeface="Quattrocento Sans"/>
              </a:rPr>
              <a:t>A Property is an attribute of an object, e.g. the colour of a car, the name of a worksheet.</a:t>
            </a:r>
            <a:endParaRPr b="0" i="0" sz="1400" u="none" cap="none" strike="noStrike">
              <a:solidFill>
                <a:srgbClr val="000000"/>
              </a:solidFill>
              <a:latin typeface="Arial"/>
              <a:ea typeface="Arial"/>
              <a:cs typeface="Arial"/>
              <a:sym typeface="Arial"/>
            </a:endParaRPr>
          </a:p>
          <a:p>
            <a:pPr indent="0" lvl="0" marL="12065" marR="7620" rtl="0" algn="l">
              <a:lnSpc>
                <a:spcPct val="101499"/>
              </a:lnSpc>
              <a:spcBef>
                <a:spcPts val="0"/>
              </a:spcBef>
              <a:spcAft>
                <a:spcPts val="0"/>
              </a:spcAft>
              <a:buClr>
                <a:srgbClr val="000000"/>
              </a:buClr>
              <a:buSzPts val="2200"/>
              <a:buFont typeface="Arial"/>
              <a:buNone/>
            </a:pPr>
            <a:r>
              <a:rPr b="0" i="1" lang="en-US" sz="2200" u="none" cap="none" strike="noStrike">
                <a:solidFill>
                  <a:schemeClr val="dk1"/>
                </a:solidFill>
                <a:latin typeface="Quattrocento Sans"/>
                <a:ea typeface="Quattrocento Sans"/>
                <a:cs typeface="Quattrocento Sans"/>
                <a:sym typeface="Quattrocento Sans"/>
              </a:rPr>
              <a:t>    </a:t>
            </a:r>
            <a:r>
              <a:rPr b="1" i="1" lang="en-US" sz="2200" u="none" cap="none" strike="noStrike">
                <a:solidFill>
                  <a:schemeClr val="dk1"/>
                </a:solidFill>
                <a:latin typeface="Quattrocento Sans"/>
                <a:ea typeface="Quattrocento Sans"/>
                <a:cs typeface="Quattrocento Sans"/>
                <a:sym typeface="Quattrocento Sans"/>
              </a:rPr>
              <a:t>Object.Property = Value</a:t>
            </a:r>
            <a:endParaRPr b="0" i="0" sz="1400" u="none" cap="none" strike="noStrike">
              <a:solidFill>
                <a:srgbClr val="000000"/>
              </a:solidFill>
              <a:latin typeface="Arial"/>
              <a:ea typeface="Arial"/>
              <a:cs typeface="Arial"/>
              <a:sym typeface="Arial"/>
            </a:endParaRPr>
          </a:p>
          <a:p>
            <a:pPr indent="-342900" lvl="0" marL="354965" marR="7620" rtl="0" algn="l">
              <a:lnSpc>
                <a:spcPct val="101499"/>
              </a:lnSpc>
              <a:spcBef>
                <a:spcPts val="0"/>
              </a:spcBef>
              <a:spcAft>
                <a:spcPts val="0"/>
              </a:spcAft>
              <a:buClr>
                <a:schemeClr val="dk1"/>
              </a:buClr>
              <a:buSzPts val="2200"/>
              <a:buFont typeface="Noto Sans Symbols"/>
              <a:buChar char="⮚"/>
            </a:pPr>
            <a:r>
              <a:rPr b="0" i="1" lang="en-US" sz="2200" u="none" cap="none" strike="noStrike">
                <a:solidFill>
                  <a:schemeClr val="dk1"/>
                </a:solidFill>
                <a:latin typeface="Quattrocento Sans"/>
                <a:ea typeface="Quattrocento Sans"/>
                <a:cs typeface="Quattrocento Sans"/>
                <a:sym typeface="Quattrocento Sans"/>
              </a:rPr>
              <a:t>A Method is an activity that an object can be told to do, e.g. accelerate the car, select a cell,</a:t>
            </a:r>
            <a:endParaRPr b="0" i="0" sz="1400" u="none" cap="none" strike="noStrike">
              <a:solidFill>
                <a:srgbClr val="000000"/>
              </a:solidFill>
              <a:latin typeface="Arial"/>
              <a:ea typeface="Arial"/>
              <a:cs typeface="Arial"/>
              <a:sym typeface="Arial"/>
            </a:endParaRPr>
          </a:p>
          <a:p>
            <a:pPr indent="0" lvl="0" marL="12065" marR="7620" rtl="0" algn="l">
              <a:lnSpc>
                <a:spcPct val="101499"/>
              </a:lnSpc>
              <a:spcBef>
                <a:spcPts val="0"/>
              </a:spcBef>
              <a:spcAft>
                <a:spcPts val="0"/>
              </a:spcAft>
              <a:buClr>
                <a:srgbClr val="000000"/>
              </a:buClr>
              <a:buSzPts val="2200"/>
              <a:buFont typeface="Arial"/>
              <a:buNone/>
            </a:pPr>
            <a:r>
              <a:rPr b="0" i="1" lang="en-US" sz="2200" u="none" cap="none" strike="noStrike">
                <a:solidFill>
                  <a:schemeClr val="dk1"/>
                </a:solidFill>
                <a:latin typeface="Quattrocento Sans"/>
                <a:ea typeface="Quattrocento Sans"/>
                <a:cs typeface="Quattrocento Sans"/>
                <a:sym typeface="Quattrocento Sans"/>
              </a:rPr>
              <a:t>	insert a worksheet, delete a 	worksheet.</a:t>
            </a:r>
            <a:endParaRPr b="0" i="0" sz="1400" u="none" cap="none" strike="noStrike">
              <a:solidFill>
                <a:srgbClr val="000000"/>
              </a:solidFill>
              <a:latin typeface="Arial"/>
              <a:ea typeface="Arial"/>
              <a:cs typeface="Arial"/>
              <a:sym typeface="Arial"/>
            </a:endParaRPr>
          </a:p>
          <a:p>
            <a:pPr indent="0" lvl="0" marL="12065" marR="7620" rtl="0" algn="l">
              <a:lnSpc>
                <a:spcPct val="101499"/>
              </a:lnSpc>
              <a:spcBef>
                <a:spcPts val="0"/>
              </a:spcBef>
              <a:spcAft>
                <a:spcPts val="0"/>
              </a:spcAft>
              <a:buClr>
                <a:srgbClr val="000000"/>
              </a:buClr>
              <a:buSzPts val="2200"/>
              <a:buFont typeface="Arial"/>
              <a:buNone/>
            </a:pPr>
            <a:r>
              <a:rPr b="0" i="1" lang="en-US" sz="2200" u="none" cap="none" strike="noStrike">
                <a:solidFill>
                  <a:schemeClr val="dk1"/>
                </a:solidFill>
                <a:latin typeface="Quattrocento Sans"/>
                <a:ea typeface="Quattrocento Sans"/>
                <a:cs typeface="Quattrocento Sans"/>
                <a:sym typeface="Quattrocento Sans"/>
              </a:rPr>
              <a:t>	</a:t>
            </a:r>
            <a:r>
              <a:rPr b="1" i="1" lang="en-US" sz="2200" u="none" cap="none" strike="noStrike">
                <a:solidFill>
                  <a:schemeClr val="dk1"/>
                </a:solidFill>
                <a:latin typeface="Quattrocento Sans"/>
                <a:ea typeface="Quattrocento Sans"/>
                <a:cs typeface="Quattrocento Sans"/>
                <a:sym typeface="Quattrocento Sans"/>
              </a:rPr>
              <a:t>Object.Method</a:t>
            </a:r>
            <a:endParaRPr b="1" i="1" sz="2200" u="none" cap="none" strike="noStrike">
              <a:solidFill>
                <a:schemeClr val="dk1"/>
              </a:solidFill>
              <a:latin typeface="Quattrocento Sans"/>
              <a:ea typeface="Quattrocento Sans"/>
              <a:cs typeface="Quattrocento Sans"/>
              <a:sym typeface="Quattrocento Sans"/>
            </a:endParaRPr>
          </a:p>
        </p:txBody>
      </p:sp>
      <p:pic>
        <p:nvPicPr>
          <p:cNvPr id="178" name="Google Shape;178;p8"/>
          <p:cNvPicPr preferRelativeResize="0"/>
          <p:nvPr/>
        </p:nvPicPr>
        <p:blipFill rotWithShape="1">
          <a:blip r:embed="rId3">
            <a:alphaModFix/>
          </a:blip>
          <a:srcRect b="0" l="0" r="0" t="0"/>
          <a:stretch/>
        </p:blipFill>
        <p:spPr>
          <a:xfrm>
            <a:off x="5288791" y="1949895"/>
            <a:ext cx="5654513" cy="3769675"/>
          </a:xfrm>
          <a:prstGeom prst="rect">
            <a:avLst/>
          </a:prstGeom>
          <a:noFill/>
          <a:ln>
            <a:noFill/>
          </a:ln>
        </p:spPr>
      </p:pic>
    </p:spTree>
  </p:cSld>
  <p:clrMapOvr>
    <a:masterClrMapping/>
  </p:clrMapOvr>
  <p:transition spd="slow">
    <p:push/>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2" name="Shape 182"/>
        <p:cNvGrpSpPr/>
        <p:nvPr/>
      </p:nvGrpSpPr>
      <p:grpSpPr>
        <a:xfrm>
          <a:off x="0" y="0"/>
          <a:ext cx="0" cy="0"/>
          <a:chOff x="0" y="0"/>
          <a:chExt cx="0" cy="0"/>
        </a:xfrm>
      </p:grpSpPr>
      <p:sp>
        <p:nvSpPr>
          <p:cNvPr id="183" name="Google Shape;183;p9"/>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26724"/>
              </a:solidFill>
              <a:latin typeface="Calibri"/>
              <a:ea typeface="Calibri"/>
              <a:cs typeface="Calibri"/>
              <a:sym typeface="Calibri"/>
            </a:endParaRPr>
          </a:p>
        </p:txBody>
      </p:sp>
      <p:sp>
        <p:nvSpPr>
          <p:cNvPr id="184" name="Google Shape;184;p9"/>
          <p:cNvSpPr txBox="1"/>
          <p:nvPr>
            <p:ph type="title"/>
          </p:nvPr>
        </p:nvSpPr>
        <p:spPr>
          <a:xfrm>
            <a:off x="838200" y="681037"/>
            <a:ext cx="10515600" cy="741176"/>
          </a:xfrm>
          <a:prstGeom prst="rect">
            <a:avLst/>
          </a:prstGeom>
          <a:solidFill>
            <a:srgbClr val="FCD3C2"/>
          </a:solid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Quattrocento Sans"/>
              <a:buNone/>
            </a:pPr>
            <a:r>
              <a:rPr b="1" i="1" lang="en-US" sz="4400">
                <a:latin typeface="Quattrocento Sans"/>
                <a:ea typeface="Quattrocento Sans"/>
                <a:cs typeface="Quattrocento Sans"/>
                <a:sym typeface="Quattrocento Sans"/>
              </a:rPr>
              <a:t>Properties</a:t>
            </a:r>
            <a:endParaRPr b="1" i="1" sz="4400">
              <a:latin typeface="Quattrocento Sans"/>
              <a:ea typeface="Quattrocento Sans"/>
              <a:cs typeface="Quattrocento Sans"/>
              <a:sym typeface="Quattrocento Sans"/>
            </a:endParaRPr>
          </a:p>
        </p:txBody>
      </p:sp>
      <p:sp>
        <p:nvSpPr>
          <p:cNvPr id="185" name="Google Shape;185;p9"/>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p>
            <a:pPr indent="0" lvl="0" marL="12700" rtl="0" algn="l">
              <a:lnSpc>
                <a:spcPct val="100000"/>
              </a:lnSpc>
              <a:spcBef>
                <a:spcPts val="0"/>
              </a:spcBef>
              <a:spcAft>
                <a:spcPts val="0"/>
              </a:spcAft>
              <a:buClr>
                <a:schemeClr val="dk1"/>
              </a:buClr>
              <a:buSzPts val="800"/>
              <a:buNone/>
            </a:pPr>
            <a:r>
              <a:rPr lang="en-US" sz="800">
                <a:solidFill>
                  <a:schemeClr val="dk1"/>
                </a:solidFill>
                <a:latin typeface="Quattrocento Sans"/>
                <a:ea typeface="Quattrocento Sans"/>
                <a:cs typeface="Quattrocento Sans"/>
                <a:sym typeface="Quattrocento Sans"/>
              </a:rPr>
              <a:t>.</a:t>
            </a:r>
            <a:endParaRPr/>
          </a:p>
        </p:txBody>
      </p:sp>
      <p:sp>
        <p:nvSpPr>
          <p:cNvPr descr="Image result for vectors" id="186" name="Google Shape;186;p9"/>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87" name="Google Shape;187;p9"/>
          <p:cNvSpPr txBox="1"/>
          <p:nvPr/>
        </p:nvSpPr>
        <p:spPr>
          <a:xfrm>
            <a:off x="838201" y="1535578"/>
            <a:ext cx="10515599" cy="5170646"/>
          </a:xfrm>
          <a:prstGeom prst="rect">
            <a:avLst/>
          </a:prstGeom>
          <a:noFill/>
          <a:ln>
            <a:noFill/>
          </a:ln>
        </p:spPr>
        <p:txBody>
          <a:bodyPr anchorCtr="0" anchor="t" bIns="45700" lIns="91425" spcFirstLastPara="1" rIns="91425" wrap="square" tIns="45700">
            <a:spAutoFit/>
          </a:bodyPr>
          <a:lstStyle/>
          <a:p>
            <a:pPr indent="-457200" lvl="0" marL="457200" marR="0" rtl="0" algn="l">
              <a:lnSpc>
                <a:spcPct val="100000"/>
              </a:lnSpc>
              <a:spcBef>
                <a:spcPts val="0"/>
              </a:spcBef>
              <a:spcAft>
                <a:spcPts val="0"/>
              </a:spcAft>
              <a:buClr>
                <a:schemeClr val="dk1"/>
              </a:buClr>
              <a:buSzPts val="2200"/>
              <a:buFont typeface="Calibri"/>
              <a:buAutoNum type="arabicPeriod"/>
            </a:pPr>
            <a:r>
              <a:rPr b="1" i="1" lang="en-US" sz="2200" u="none" cap="none" strike="noStrike">
                <a:solidFill>
                  <a:schemeClr val="dk1"/>
                </a:solidFill>
                <a:latin typeface="Quattrocento Sans"/>
                <a:ea typeface="Quattrocento Sans"/>
                <a:cs typeface="Quattrocento Sans"/>
                <a:sym typeface="Quattrocento Sans"/>
              </a:rPr>
              <a:t>The Value Property:</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30"/>
              </a:spcBef>
              <a:spcAft>
                <a:spcPts val="0"/>
              </a:spcAft>
              <a:buClr>
                <a:schemeClr val="dk1"/>
              </a:buClr>
              <a:buSzPts val="2200"/>
              <a:buFont typeface="Noto Sans Symbols"/>
              <a:buChar char="⮚"/>
            </a:pPr>
            <a:r>
              <a:rPr b="0" i="1" lang="en-US" sz="2200" u="none" cap="none" strike="noStrike">
                <a:solidFill>
                  <a:schemeClr val="dk1"/>
                </a:solidFill>
                <a:latin typeface="Quattrocento Sans"/>
                <a:ea typeface="Quattrocento Sans"/>
                <a:cs typeface="Quattrocento Sans"/>
                <a:sym typeface="Quattrocento Sans"/>
              </a:rPr>
              <a:t>The Value property represents the value contained in a cell. </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30"/>
              </a:spcBef>
              <a:spcAft>
                <a:spcPts val="0"/>
              </a:spcAft>
              <a:buClr>
                <a:schemeClr val="dk1"/>
              </a:buClr>
              <a:buSzPts val="2200"/>
              <a:buFont typeface="Noto Sans Symbols"/>
              <a:buChar char="⮚"/>
            </a:pPr>
            <a:r>
              <a:rPr b="0" i="1" lang="en-US" sz="2200" u="none" cap="none" strike="noStrike">
                <a:solidFill>
                  <a:schemeClr val="dk1"/>
                </a:solidFill>
                <a:latin typeface="Quattrocento Sans"/>
                <a:ea typeface="Quattrocento Sans"/>
                <a:cs typeface="Quattrocento Sans"/>
                <a:sym typeface="Quattrocento Sans"/>
              </a:rPr>
              <a:t>We can read the Value property only for a single-cell</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30"/>
              </a:spcBef>
              <a:spcAft>
                <a:spcPts val="0"/>
              </a:spcAft>
              <a:buClr>
                <a:srgbClr val="000000"/>
              </a:buClr>
              <a:buSzPts val="2200"/>
              <a:buFont typeface="Arial"/>
              <a:buNone/>
            </a:pPr>
            <a:r>
              <a:rPr b="0" i="1" lang="en-US" sz="2200" u="none" cap="none" strike="noStrike">
                <a:solidFill>
                  <a:schemeClr val="dk1"/>
                </a:solidFill>
                <a:latin typeface="Quattrocento Sans"/>
                <a:ea typeface="Quattrocento Sans"/>
                <a:cs typeface="Quattrocento Sans"/>
                <a:sym typeface="Quattrocento Sans"/>
              </a:rPr>
              <a:t>	</a:t>
            </a:r>
            <a:r>
              <a:rPr b="1" i="1" lang="en-US" sz="2200" u="none" cap="none" strike="noStrike">
                <a:solidFill>
                  <a:schemeClr val="dk1"/>
                </a:solidFill>
                <a:latin typeface="Quattrocento Sans"/>
                <a:ea typeface="Quattrocento Sans"/>
                <a:cs typeface="Quattrocento Sans"/>
                <a:sym typeface="Quattrocento Sans"/>
              </a:rPr>
              <a:t>MsgBox Worksheets("Sheet1").Range("A1").Value </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30"/>
              </a:spcBef>
              <a:spcAft>
                <a:spcPts val="0"/>
              </a:spcAft>
              <a:buClr>
                <a:schemeClr val="dk1"/>
              </a:buClr>
              <a:buSzPts val="2200"/>
              <a:buFont typeface="Noto Sans Symbols"/>
              <a:buChar char="⮚"/>
            </a:pPr>
            <a:r>
              <a:rPr b="0" i="1" lang="en-US" sz="2200" u="none" cap="none" strike="noStrike">
                <a:solidFill>
                  <a:schemeClr val="dk1"/>
                </a:solidFill>
                <a:latin typeface="Quattrocento Sans"/>
                <a:ea typeface="Quattrocento Sans"/>
                <a:cs typeface="Quattrocento Sans"/>
                <a:sym typeface="Quattrocento Sans"/>
              </a:rPr>
              <a:t>We can, however, change the Value property for a range of any size.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30"/>
              </a:spcBef>
              <a:spcAft>
                <a:spcPts val="0"/>
              </a:spcAft>
              <a:buClr>
                <a:srgbClr val="000000"/>
              </a:buClr>
              <a:buSzPts val="2200"/>
              <a:buFont typeface="Arial"/>
              <a:buNone/>
            </a:pPr>
            <a:r>
              <a:rPr b="0" i="1" lang="en-US" sz="2200" u="none" cap="none" strike="noStrike">
                <a:solidFill>
                  <a:schemeClr val="dk1"/>
                </a:solidFill>
                <a:latin typeface="Quattrocento Sans"/>
                <a:ea typeface="Quattrocento Sans"/>
                <a:cs typeface="Quattrocento Sans"/>
                <a:sym typeface="Quattrocento Sans"/>
              </a:rPr>
              <a:t>	</a:t>
            </a:r>
            <a:r>
              <a:rPr b="1" i="1" lang="en-US" sz="2200" u="none" cap="none" strike="noStrike">
                <a:solidFill>
                  <a:schemeClr val="dk1"/>
                </a:solidFill>
                <a:latin typeface="Quattrocento Sans"/>
                <a:ea typeface="Quattrocento Sans"/>
                <a:cs typeface="Quattrocento Sans"/>
                <a:sym typeface="Quattrocento Sans"/>
              </a:rPr>
              <a:t>Worksheets("Sheet1").Range("A1:C3").Value = 123 </a:t>
            </a:r>
            <a:endParaRPr b="0" i="0" sz="1400" u="none" cap="none" strike="noStrike">
              <a:solidFill>
                <a:srgbClr val="000000"/>
              </a:solidFill>
              <a:latin typeface="Arial"/>
              <a:ea typeface="Arial"/>
              <a:cs typeface="Arial"/>
              <a:sym typeface="Arial"/>
            </a:endParaRPr>
          </a:p>
          <a:p>
            <a:pPr indent="-457200" lvl="0" marL="457200" marR="0" rtl="0" algn="l">
              <a:lnSpc>
                <a:spcPct val="100000"/>
              </a:lnSpc>
              <a:spcBef>
                <a:spcPts val="30"/>
              </a:spcBef>
              <a:spcAft>
                <a:spcPts val="0"/>
              </a:spcAft>
              <a:buClr>
                <a:schemeClr val="dk1"/>
              </a:buClr>
              <a:buSzPts val="2200"/>
              <a:buFont typeface="Calibri"/>
              <a:buAutoNum type="arabicPeriod" startAt="2"/>
            </a:pPr>
            <a:r>
              <a:rPr b="1" i="1" lang="en-US" sz="2200" u="none" cap="none" strike="noStrike">
                <a:solidFill>
                  <a:schemeClr val="dk1"/>
                </a:solidFill>
                <a:latin typeface="Quattrocento Sans"/>
                <a:ea typeface="Quattrocento Sans"/>
                <a:cs typeface="Quattrocento Sans"/>
                <a:sym typeface="Quattrocento Sans"/>
              </a:rPr>
              <a:t>The Font Property:</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30"/>
              </a:spcBef>
              <a:spcAft>
                <a:spcPts val="0"/>
              </a:spcAft>
              <a:buClr>
                <a:schemeClr val="dk1"/>
              </a:buClr>
              <a:buSzPts val="2200"/>
              <a:buFont typeface="Noto Sans Symbols"/>
              <a:buChar char="⮚"/>
            </a:pPr>
            <a:r>
              <a:rPr b="0" i="1" lang="en-US" sz="2200" u="none" cap="none" strike="noStrike">
                <a:solidFill>
                  <a:schemeClr val="dk1"/>
                </a:solidFill>
                <a:latin typeface="Quattrocento Sans"/>
                <a:ea typeface="Quattrocento Sans"/>
                <a:cs typeface="Quattrocento Sans"/>
                <a:sym typeface="Quattrocento Sans"/>
              </a:rPr>
              <a:t>The Font property returns a Font object.</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30"/>
              </a:spcBef>
              <a:spcAft>
                <a:spcPts val="0"/>
              </a:spcAft>
              <a:buClr>
                <a:schemeClr val="dk1"/>
              </a:buClr>
              <a:buSzPts val="2200"/>
              <a:buFont typeface="Noto Sans Symbols"/>
              <a:buChar char="⮚"/>
            </a:pPr>
            <a:r>
              <a:rPr b="0" i="1" lang="en-US" sz="2200" u="none" cap="none" strike="noStrike">
                <a:solidFill>
                  <a:schemeClr val="dk1"/>
                </a:solidFill>
                <a:latin typeface="Quattrocento Sans"/>
                <a:ea typeface="Quattrocento Sans"/>
                <a:cs typeface="Quattrocento Sans"/>
                <a:sym typeface="Quattrocento Sans"/>
              </a:rPr>
              <a:t>A Font object has many accessible properties. </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30"/>
              </a:spcBef>
              <a:spcAft>
                <a:spcPts val="0"/>
              </a:spcAft>
              <a:buClr>
                <a:schemeClr val="dk1"/>
              </a:buClr>
              <a:buSzPts val="2200"/>
              <a:buFont typeface="Noto Sans Symbols"/>
              <a:buChar char="⮚"/>
            </a:pPr>
            <a:r>
              <a:rPr b="0" i="1" lang="en-US" sz="2200" u="none" cap="none" strike="noStrike">
                <a:solidFill>
                  <a:schemeClr val="dk1"/>
                </a:solidFill>
                <a:latin typeface="Quattrocento Sans"/>
                <a:ea typeface="Quattrocento Sans"/>
                <a:cs typeface="Quattrocento Sans"/>
                <a:sym typeface="Quattrocento Sans"/>
              </a:rPr>
              <a:t>To change some aspect of a range’s font, we must first access the range’s Font object and then manipulate the properties of that object.</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30"/>
              </a:spcBef>
              <a:spcAft>
                <a:spcPts val="0"/>
              </a:spcAft>
              <a:buClr>
                <a:srgbClr val="000000"/>
              </a:buClr>
              <a:buSzPts val="2200"/>
              <a:buFont typeface="Arial"/>
              <a:buNone/>
            </a:pPr>
            <a:r>
              <a:rPr b="0" i="1" lang="en-US" sz="2200" u="none" cap="none" strike="noStrike">
                <a:solidFill>
                  <a:schemeClr val="dk1"/>
                </a:solidFill>
                <a:latin typeface="Quattrocento Sans"/>
                <a:ea typeface="Quattrocento Sans"/>
                <a:cs typeface="Quattrocento Sans"/>
                <a:sym typeface="Quattrocento Sans"/>
              </a:rPr>
              <a:t>	</a:t>
            </a:r>
            <a:r>
              <a:rPr b="1" i="1" lang="en-US" sz="2200" u="none" cap="none" strike="noStrike">
                <a:solidFill>
                  <a:schemeClr val="dk1"/>
                </a:solidFill>
                <a:latin typeface="Quattrocento Sans"/>
                <a:ea typeface="Quattrocento Sans"/>
                <a:cs typeface="Quattrocento Sans"/>
                <a:sym typeface="Quattrocento Sans"/>
              </a:rPr>
              <a:t>Range("A1").Font.Bold = True</a:t>
            </a:r>
            <a:endParaRPr b="0" i="0" sz="1400" u="none" cap="none" strike="noStrike">
              <a:solidFill>
                <a:srgbClr val="000000"/>
              </a:solidFill>
              <a:latin typeface="Arial"/>
              <a:ea typeface="Arial"/>
              <a:cs typeface="Arial"/>
              <a:sym typeface="Arial"/>
            </a:endParaRPr>
          </a:p>
          <a:p>
            <a:pPr indent="-203200" lvl="0" marL="342900" marR="0" rtl="0" algn="l">
              <a:lnSpc>
                <a:spcPct val="100000"/>
              </a:lnSpc>
              <a:spcBef>
                <a:spcPts val="30"/>
              </a:spcBef>
              <a:spcAft>
                <a:spcPts val="0"/>
              </a:spcAft>
              <a:buClr>
                <a:schemeClr val="dk1"/>
              </a:buClr>
              <a:buSzPts val="2200"/>
              <a:buFont typeface="Noto Sans Symbols"/>
              <a:buNone/>
            </a:pPr>
            <a:r>
              <a:t/>
            </a:r>
            <a:endParaRPr b="0" i="1" sz="2200" u="none" cap="none" strike="noStrike">
              <a:solidFill>
                <a:schemeClr val="dk1"/>
              </a:solidFill>
              <a:latin typeface="Quattrocento Sans"/>
              <a:ea typeface="Quattrocento Sans"/>
              <a:cs typeface="Quattrocento Sans"/>
              <a:sym typeface="Quattrocento Sans"/>
            </a:endParaRPr>
          </a:p>
          <a:p>
            <a:pPr indent="0" lvl="0" marL="0" marR="0" rtl="0" algn="l">
              <a:lnSpc>
                <a:spcPct val="100000"/>
              </a:lnSpc>
              <a:spcBef>
                <a:spcPts val="30"/>
              </a:spcBef>
              <a:spcAft>
                <a:spcPts val="0"/>
              </a:spcAft>
              <a:buClr>
                <a:srgbClr val="000000"/>
              </a:buClr>
              <a:buSzPts val="2200"/>
              <a:buFont typeface="Arial"/>
              <a:buNone/>
            </a:pPr>
            <a:r>
              <a:t/>
            </a:r>
            <a:endParaRPr b="1" i="1" sz="2200" u="none" cap="none" strike="noStrike">
              <a:solidFill>
                <a:schemeClr val="dk1"/>
              </a:solidFill>
              <a:latin typeface="Quattrocento Sans"/>
              <a:ea typeface="Quattrocento Sans"/>
              <a:cs typeface="Quattrocento Sans"/>
              <a:sym typeface="Quattrocento Sans"/>
            </a:endParaRPr>
          </a:p>
          <a:p>
            <a:pPr indent="0" lvl="0" marL="0" marR="0" rtl="0" algn="l">
              <a:lnSpc>
                <a:spcPct val="100000"/>
              </a:lnSpc>
              <a:spcBef>
                <a:spcPts val="30"/>
              </a:spcBef>
              <a:spcAft>
                <a:spcPts val="0"/>
              </a:spcAft>
              <a:buClr>
                <a:srgbClr val="000000"/>
              </a:buClr>
              <a:buSzPts val="2200"/>
              <a:buFont typeface="Arial"/>
              <a:buNone/>
            </a:pPr>
            <a:r>
              <a:t/>
            </a:r>
            <a:endParaRPr b="1" i="1" sz="2200" u="none" cap="none" strike="noStrike">
              <a:solidFill>
                <a:schemeClr val="dk1"/>
              </a:solidFill>
              <a:latin typeface="Quattrocento Sans"/>
              <a:ea typeface="Quattrocento Sans"/>
              <a:cs typeface="Quattrocento Sans"/>
              <a:sym typeface="Quattrocento Sans"/>
            </a:endParaRPr>
          </a:p>
        </p:txBody>
      </p:sp>
    </p:spTree>
  </p:cSld>
  <p:clrMapOvr>
    <a:masterClrMapping/>
  </p:clrMapOvr>
  <p:transition spd="slow">
    <p:push/>
  </p:transition>
</p:sld>
</file>

<file path=ppt/theme/theme1.xml><?xml version="1.0" encoding="utf-8"?>
<a:theme xmlns:a="http://schemas.openxmlformats.org/drawingml/2006/main" xmlns:r="http://schemas.openxmlformats.org/officeDocument/2006/relationships" name="IAQS PPT- Zil_ Final">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2019-12-10T16:16:08Z</dcterms:created>
  <dc:creator>lokesh</dc:creator>
</cp:coreProperties>
</file>